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sldIdLst>
    <p:sldId id="256" r:id="rId2"/>
    <p:sldId id="257" r:id="rId3"/>
    <p:sldId id="298" r:id="rId4"/>
    <p:sldId id="291" r:id="rId5"/>
    <p:sldId id="292" r:id="rId6"/>
    <p:sldId id="293" r:id="rId7"/>
    <p:sldId id="294" r:id="rId8"/>
    <p:sldId id="258" r:id="rId9"/>
    <p:sldId id="282" r:id="rId10"/>
    <p:sldId id="260" r:id="rId11"/>
    <p:sldId id="289" r:id="rId12"/>
    <p:sldId id="290" r:id="rId13"/>
    <p:sldId id="295" r:id="rId14"/>
    <p:sldId id="296" r:id="rId15"/>
    <p:sldId id="297" r:id="rId16"/>
    <p:sldId id="271" r:id="rId17"/>
    <p:sldId id="261" r:id="rId18"/>
    <p:sldId id="274" r:id="rId19"/>
    <p:sldId id="275" r:id="rId20"/>
    <p:sldId id="262" r:id="rId21"/>
    <p:sldId id="264" r:id="rId22"/>
    <p:sldId id="265" r:id="rId23"/>
    <p:sldId id="266" r:id="rId24"/>
    <p:sldId id="267" r:id="rId25"/>
    <p:sldId id="276" r:id="rId26"/>
    <p:sldId id="270" r:id="rId27"/>
    <p:sldId id="269" r:id="rId28"/>
    <p:sldId id="263" r:id="rId29"/>
    <p:sldId id="273" r:id="rId30"/>
    <p:sldId id="277" r:id="rId31"/>
    <p:sldId id="284" r:id="rId32"/>
    <p:sldId id="279" r:id="rId33"/>
    <p:sldId id="280" r:id="rId34"/>
    <p:sldId id="283" r:id="rId35"/>
    <p:sldId id="281" r:id="rId36"/>
    <p:sldId id="278" r:id="rId37"/>
    <p:sldId id="285" r:id="rId38"/>
    <p:sldId id="286" r:id="rId39"/>
    <p:sldId id="287" r:id="rId40"/>
    <p:sldId id="288" r:id="rId41"/>
    <p:sldId id="25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93069"/>
  </p:normalViewPr>
  <p:slideViewPr>
    <p:cSldViewPr snapToGrid="0">
      <p:cViewPr varScale="1">
        <p:scale>
          <a:sx n="149" d="100"/>
          <a:sy n="149" d="100"/>
        </p:scale>
        <p:origin x="1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4D1DE-6FF7-F048-B9BE-D60C11653B8D}" type="datetimeFigureOut">
              <a:rPr kumimoji="1" lang="ja-JP" altLang="en-US" smtClean="0"/>
              <a:t>2019/5/17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F4CB-2B57-3B43-98F1-EC67DD4EACE7}" type="slidenum">
              <a:rPr kumimoji="1" lang="ja-JP" altLang="en-US" smtClean="0"/>
              <a:t>‹#›</a:t>
            </a:fld>
            <a:endParaRPr kumimoji="1" lang="ja-JP" altLang="en-US"/>
          </a:p>
        </p:txBody>
      </p:sp>
    </p:spTree>
    <p:extLst>
      <p:ext uri="{BB962C8B-B14F-4D97-AF65-F5344CB8AC3E}">
        <p14:creationId xmlns:p14="http://schemas.microsoft.com/office/powerpoint/2010/main" val="6931479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PBT, ITP</a:t>
            </a:r>
            <a:r>
              <a:rPr kumimoji="1" lang="ja-JP" altLang="en-US"/>
              <a:t>は</a:t>
            </a:r>
            <a:r>
              <a:rPr kumimoji="1" lang="en-US" altLang="ja-JP" dirty="0"/>
              <a:t>667</a:t>
            </a:r>
            <a:r>
              <a:rPr kumimoji="1" lang="ja-JP" altLang="en-US"/>
              <a:t>，</a:t>
            </a:r>
            <a:r>
              <a:rPr kumimoji="1" lang="en-US" altLang="ja-JP" dirty="0"/>
              <a:t>CBT</a:t>
            </a:r>
            <a:r>
              <a:rPr kumimoji="1" lang="ja-JP" altLang="en-US"/>
              <a:t>は</a:t>
            </a:r>
            <a:r>
              <a:rPr kumimoji="1" lang="en-US" altLang="ja-JP" dirty="0"/>
              <a:t>300</a:t>
            </a:r>
          </a:p>
          <a:p>
            <a:r>
              <a:rPr kumimoji="1" lang="en-US" altLang="ja-JP" dirty="0"/>
              <a:t>TOEIC</a:t>
            </a:r>
            <a:r>
              <a:rPr kumimoji="1" lang="ja-JP" altLang="en-US"/>
              <a:t>は</a:t>
            </a:r>
            <a:r>
              <a:rPr kumimoji="1" lang="en-US" altLang="ja-JP" dirty="0"/>
              <a:t>10〜990</a:t>
            </a:r>
          </a:p>
          <a:p>
            <a:r>
              <a:rPr kumimoji="1" lang="en-US" altLang="ja-JP" dirty="0"/>
              <a:t>GTEC</a:t>
            </a:r>
            <a:r>
              <a:rPr kumimoji="1" lang="ja-JP" altLang="en-US"/>
              <a:t>は</a:t>
            </a:r>
            <a:r>
              <a:rPr kumimoji="1" lang="en-US" altLang="ja-JP" dirty="0"/>
              <a:t>0〜1000</a:t>
            </a:r>
          </a:p>
          <a:p>
            <a:r>
              <a:rPr kumimoji="1" lang="en-US" altLang="ja-JP" dirty="0"/>
              <a:t>IELTS</a:t>
            </a:r>
            <a:r>
              <a:rPr kumimoji="1" lang="ja-JP" altLang="en-US"/>
              <a:t>は</a:t>
            </a:r>
            <a:r>
              <a:rPr kumimoji="1" lang="en-US" altLang="ja-JP" dirty="0"/>
              <a:t>9</a:t>
            </a:r>
            <a:r>
              <a:rPr kumimoji="1" lang="ja-JP" altLang="en-US"/>
              <a:t>．</a:t>
            </a:r>
            <a:r>
              <a:rPr kumimoji="1" lang="en-US" altLang="ja-JP" dirty="0"/>
              <a:t>0</a:t>
            </a:r>
          </a:p>
          <a:p>
            <a:r>
              <a:rPr kumimoji="1" lang="ja-JP" altLang="en-US"/>
              <a:t>英検は級ごとに異なるが，一次試験で最大</a:t>
            </a:r>
            <a:r>
              <a:rPr kumimoji="1" lang="en-US" altLang="ja-JP" dirty="0"/>
              <a:t>2550</a:t>
            </a:r>
            <a:r>
              <a:rPr kumimoji="1" lang="ja-JP" altLang="en-US"/>
              <a:t>点（一級）</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a:t>
            </a:fld>
            <a:endParaRPr kumimoji="1" lang="ja-JP" altLang="en-US"/>
          </a:p>
        </p:txBody>
      </p:sp>
    </p:spTree>
    <p:extLst>
      <p:ext uri="{BB962C8B-B14F-4D97-AF65-F5344CB8AC3E}">
        <p14:creationId xmlns:p14="http://schemas.microsoft.com/office/powerpoint/2010/main" val="305196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結構</a:t>
            </a:r>
            <a:r>
              <a:rPr kumimoji="1" lang="en-US" altLang="ja-JP" dirty="0"/>
              <a:t>Web</a:t>
            </a:r>
            <a:r>
              <a:rPr kumimoji="1" lang="ja-JP" altLang="en-US"/>
              <a:t>記事とかをみてると，めちゃくちゃふっとんだパラメタがでてるのに</a:t>
            </a:r>
            <a:r>
              <a:rPr kumimoji="1" lang="en-US" altLang="ja-JP" dirty="0"/>
              <a:t>GO</a:t>
            </a:r>
            <a:r>
              <a:rPr kumimoji="1" lang="ja-JP" altLang="en-US"/>
              <a:t>サイン出したりしてて，おいおいってなる。</a:t>
            </a:r>
            <a:endParaRPr kumimoji="1" lang="en-US" altLang="ja-JP" dirty="0"/>
          </a:p>
          <a:p>
            <a:r>
              <a:rPr kumimoji="1" lang="ja-JP" altLang="en-US"/>
              <a:t>通常のモデルのパラメタ推定とは異なり，教育測定，あるいはテストアドミニストレーションならではの工夫が必要</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26</a:t>
            </a:fld>
            <a:endParaRPr kumimoji="1" lang="ja-JP" altLang="en-US"/>
          </a:p>
        </p:txBody>
      </p:sp>
    </p:spTree>
    <p:extLst>
      <p:ext uri="{BB962C8B-B14F-4D97-AF65-F5344CB8AC3E}">
        <p14:creationId xmlns:p14="http://schemas.microsoft.com/office/powerpoint/2010/main" val="203656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クラスタリングをともなうことで，集団ラベルがなくても，データから集団ラベルを推定して多母集団解析をおこなうことができる。</a:t>
            </a:r>
            <a:endParaRPr kumimoji="1" lang="en-US" altLang="ja-JP" dirty="0"/>
          </a:p>
          <a:p>
            <a:r>
              <a:rPr kumimoji="1" lang="ja-JP" altLang="en-US"/>
              <a:t>仰々しいことを言っているが，要するに母集団ごとに正規分布の母数が異なるだけ。ベイズモデルで言うなら，階層的に周辺化する分布の母数を推定している。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35</a:t>
            </a:fld>
            <a:endParaRPr kumimoji="1" lang="ja-JP" altLang="en-US"/>
          </a:p>
        </p:txBody>
      </p:sp>
    </p:spTree>
    <p:extLst>
      <p:ext uri="{BB962C8B-B14F-4D97-AF65-F5344CB8AC3E}">
        <p14:creationId xmlns:p14="http://schemas.microsoft.com/office/powerpoint/2010/main" val="3071155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5</a:t>
            </a:fld>
            <a:endParaRPr kumimoji="1" lang="ja-JP" altLang="en-US"/>
          </a:p>
        </p:txBody>
      </p:sp>
    </p:spTree>
    <p:extLst>
      <p:ext uri="{BB962C8B-B14F-4D97-AF65-F5344CB8AC3E}">
        <p14:creationId xmlns:p14="http://schemas.microsoft.com/office/powerpoint/2010/main" val="91821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スコアをつける過程はこんかいは議論しません。</a:t>
            </a:r>
            <a:endParaRPr kumimoji="1" lang="en-US" altLang="ja-JP" dirty="0"/>
          </a:p>
          <a:p>
            <a:r>
              <a:rPr kumimoji="1" lang="ja-JP" altLang="en-US"/>
              <a:t>ちなみにライティングは</a:t>
            </a:r>
            <a:r>
              <a:rPr kumimoji="1" lang="en-US" altLang="ja-JP" dirty="0"/>
              <a:t>320</a:t>
            </a:r>
            <a:r>
              <a:rPr kumimoji="1" lang="ja-JP" altLang="en-US"/>
              <a:t>点満点で，先ほどの例の他にもう一問ある。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6</a:t>
            </a:fld>
            <a:endParaRPr kumimoji="1" lang="ja-JP" altLang="en-US"/>
          </a:p>
        </p:txBody>
      </p:sp>
    </p:spTree>
    <p:extLst>
      <p:ext uri="{BB962C8B-B14F-4D97-AF65-F5344CB8AC3E}">
        <p14:creationId xmlns:p14="http://schemas.microsoft.com/office/powerpoint/2010/main" val="3322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グラフの縦軸は正答確率。ロジスティック曲線なので，下方漸近は</a:t>
            </a:r>
            <a:r>
              <a:rPr kumimoji="1" lang="en-US" altLang="ja-JP" dirty="0"/>
              <a:t>0</a:t>
            </a:r>
            <a:r>
              <a:rPr kumimoji="1" lang="ja-JP" altLang="en-US"/>
              <a:t>，上方漸近は</a:t>
            </a:r>
            <a:r>
              <a:rPr kumimoji="1" lang="en-US" altLang="ja-JP" dirty="0"/>
              <a:t>1</a:t>
            </a:r>
            <a:r>
              <a:rPr kumimoji="1" lang="ja-JP" altLang="en-US"/>
              <a:t>（</a:t>
            </a:r>
            <a:r>
              <a:rPr kumimoji="1" lang="en-US" altLang="ja-JP" dirty="0"/>
              <a:t>PC</a:t>
            </a:r>
            <a:r>
              <a:rPr kumimoji="1" lang="ja-JP" altLang="en-US"/>
              <a:t>の浮動小数点の関係で，</a:t>
            </a:r>
            <a:r>
              <a:rPr kumimoji="1" lang="en-US" altLang="ja-JP" dirty="0"/>
              <a:t>0</a:t>
            </a:r>
            <a:r>
              <a:rPr kumimoji="1" lang="ja-JP" altLang="en-US"/>
              <a:t>とか</a:t>
            </a:r>
            <a:r>
              <a:rPr kumimoji="1" lang="en-US" altLang="ja-JP" dirty="0"/>
              <a:t>1</a:t>
            </a:r>
            <a:r>
              <a:rPr kumimoji="1" lang="ja-JP" altLang="en-US"/>
              <a:t>になって計算が破綻したりすることがある）。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8</a:t>
            </a:fld>
            <a:endParaRPr kumimoji="1" lang="ja-JP" altLang="en-US"/>
          </a:p>
        </p:txBody>
      </p:sp>
    </p:spTree>
    <p:extLst>
      <p:ext uri="{BB962C8B-B14F-4D97-AF65-F5344CB8AC3E}">
        <p14:creationId xmlns:p14="http://schemas.microsoft.com/office/powerpoint/2010/main" val="283228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よく知られている潜在変数をあつかう心理計量モデルに因子分析があるが，</a:t>
            </a:r>
            <a:r>
              <a:rPr kumimoji="1" lang="en-US" altLang="ja-JP" dirty="0"/>
              <a:t>IRT</a:t>
            </a:r>
            <a:r>
              <a:rPr kumimoji="1" lang="ja-JP" altLang="en-US"/>
              <a:t>と密接な関係がある。</a:t>
            </a:r>
            <a:endParaRPr kumimoji="1" lang="en-US" altLang="ja-JP" dirty="0"/>
          </a:p>
          <a:p>
            <a:r>
              <a:rPr kumimoji="1" lang="ja-JP" altLang="en-US"/>
              <a:t>両者は数理モデル的に等価であることが証明されているものの，わざわざこの二つを等価に扱うメリットはない。</a:t>
            </a:r>
            <a:r>
              <a:rPr kumimoji="1" lang="en-US" altLang="ja-JP" dirty="0"/>
              <a:t>IRT</a:t>
            </a:r>
            <a:r>
              <a:rPr kumimoji="1" lang="ja-JP" altLang="en-US"/>
              <a:t>は</a:t>
            </a:r>
            <a:r>
              <a:rPr kumimoji="1" lang="en-US" altLang="ja-JP" dirty="0"/>
              <a:t>IRT</a:t>
            </a:r>
            <a:r>
              <a:rPr kumimoji="1" lang="ja-JP" altLang="en-US"/>
              <a:t>独自に発展してきた経緯があり，利用方法も全く異なる。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9</a:t>
            </a:fld>
            <a:endParaRPr kumimoji="1" lang="ja-JP" altLang="en-US"/>
          </a:p>
        </p:txBody>
      </p:sp>
    </p:spTree>
    <p:extLst>
      <p:ext uri="{BB962C8B-B14F-4D97-AF65-F5344CB8AC3E}">
        <p14:creationId xmlns:p14="http://schemas.microsoft.com/office/powerpoint/2010/main" val="201752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ちなみに普通の因子分析ではこの欠測値に適切に対応することができない（相関行列を使用するため，良くてもペアワイズになる）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12</a:t>
            </a:fld>
            <a:endParaRPr kumimoji="1" lang="ja-JP" altLang="en-US"/>
          </a:p>
        </p:txBody>
      </p:sp>
    </p:spTree>
    <p:extLst>
      <p:ext uri="{BB962C8B-B14F-4D97-AF65-F5344CB8AC3E}">
        <p14:creationId xmlns:p14="http://schemas.microsoft.com/office/powerpoint/2010/main" val="257397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16</a:t>
            </a:fld>
            <a:endParaRPr kumimoji="1" lang="ja-JP" altLang="en-US"/>
          </a:p>
        </p:txBody>
      </p:sp>
    </p:spTree>
    <p:extLst>
      <p:ext uri="{BB962C8B-B14F-4D97-AF65-F5344CB8AC3E}">
        <p14:creationId xmlns:p14="http://schemas.microsoft.com/office/powerpoint/2010/main" val="138220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ただ，メリットだけではなく，</a:t>
            </a:r>
            <a:r>
              <a:rPr kumimoji="1" lang="en-US" altLang="ja-JP" dirty="0"/>
              <a:t>IRT</a:t>
            </a:r>
            <a:r>
              <a:rPr kumimoji="1" lang="ja-JP" altLang="en-US"/>
              <a:t>を用いたテスト運用には，後戻りが効かないというデメリットがある。たとえば一度等化したあとで，その修正は効かない。</a:t>
            </a:r>
            <a:endParaRPr kumimoji="1" lang="en-US" altLang="ja-JP" dirty="0"/>
          </a:p>
          <a:p>
            <a:r>
              <a:rPr kumimoji="1" lang="ja-JP" altLang="en-US"/>
              <a:t>等価じゃなくて等化，ね。前者は</a:t>
            </a:r>
            <a:r>
              <a:rPr kumimoji="1" lang="en-US" altLang="ja-JP" dirty="0"/>
              <a:t>equivalent</a:t>
            </a:r>
            <a:r>
              <a:rPr kumimoji="1" lang="ja-JP" altLang="en-US"/>
              <a:t>，後者は</a:t>
            </a:r>
            <a:r>
              <a:rPr kumimoji="1" lang="en-US" altLang="ja-JP" dirty="0"/>
              <a:t>linking</a:t>
            </a:r>
            <a:r>
              <a:rPr kumimoji="1" lang="ja-JP" altLang="en-US"/>
              <a:t>対応づけなんて呼ばれたりもする。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17</a:t>
            </a:fld>
            <a:endParaRPr kumimoji="1" lang="ja-JP" altLang="en-US"/>
          </a:p>
        </p:txBody>
      </p:sp>
    </p:spTree>
    <p:extLst>
      <p:ext uri="{BB962C8B-B14F-4D97-AF65-F5344CB8AC3E}">
        <p14:creationId xmlns:p14="http://schemas.microsoft.com/office/powerpoint/2010/main" val="167597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Rasch</a:t>
            </a:r>
            <a:r>
              <a:rPr kumimoji="1" lang="ja-JP" altLang="en-US"/>
              <a:t>モデルとの違いを誇張する人もいるが，些末な問題なので，そういった人に会ったら苦笑いしておきましょう。</a:t>
            </a:r>
            <a:endParaRPr kumimoji="1" lang="en-US" altLang="ja-JP" dirty="0"/>
          </a:p>
          <a:p>
            <a:r>
              <a:rPr kumimoji="1" lang="ja-JP" altLang="en-US"/>
              <a:t>日本の試験ではよく</a:t>
            </a:r>
            <a:r>
              <a:rPr kumimoji="1" lang="en-US" altLang="ja-JP" dirty="0"/>
              <a:t>2PLM</a:t>
            </a:r>
            <a:r>
              <a:rPr kumimoji="1" lang="ja-JP" altLang="en-US"/>
              <a:t>が使われている。最近の</a:t>
            </a:r>
            <a:r>
              <a:rPr kumimoji="1" lang="en-US" altLang="ja-JP" dirty="0"/>
              <a:t>PISA</a:t>
            </a:r>
            <a:r>
              <a:rPr kumimoji="1" lang="ja-JP" altLang="en-US"/>
              <a:t>も</a:t>
            </a:r>
            <a:r>
              <a:rPr kumimoji="1" lang="en-US" altLang="ja-JP" dirty="0"/>
              <a:t>2PL</a:t>
            </a:r>
            <a:r>
              <a:rPr kumimoji="1" lang="ja-JP" altLang="en-US"/>
              <a:t>。</a:t>
            </a:r>
            <a:r>
              <a:rPr kumimoji="1" lang="en-US" altLang="ja-JP" dirty="0"/>
              <a:t>NAEP</a:t>
            </a:r>
            <a:r>
              <a:rPr kumimoji="1" lang="ja-JP" altLang="en-US"/>
              <a:t>はたしか</a:t>
            </a:r>
            <a:r>
              <a:rPr kumimoji="1" lang="en-US" altLang="ja-JP" dirty="0"/>
              <a:t>3PL</a:t>
            </a:r>
            <a:r>
              <a:rPr kumimoji="1" lang="ja-JP" altLang="en-US"/>
              <a:t>。アメリカ人は</a:t>
            </a:r>
            <a:r>
              <a:rPr kumimoji="1" lang="en-US" altLang="ja-JP" dirty="0"/>
              <a:t>3PL</a:t>
            </a:r>
            <a:r>
              <a:rPr kumimoji="1" lang="ja-JP" altLang="en-US"/>
              <a:t>が好きらしい。</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21</a:t>
            </a:fld>
            <a:endParaRPr kumimoji="1" lang="ja-JP" altLang="en-US"/>
          </a:p>
        </p:txBody>
      </p:sp>
    </p:spTree>
    <p:extLst>
      <p:ext uri="{BB962C8B-B14F-4D97-AF65-F5344CB8AC3E}">
        <p14:creationId xmlns:p14="http://schemas.microsoft.com/office/powerpoint/2010/main" val="407668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9146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3827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732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383301"/>
            <a:ext cx="7886700" cy="595472"/>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272540"/>
            <a:ext cx="7886700" cy="490442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69681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36727"/>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3438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4794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2019/5/18 @ Sendai.R</a:t>
            </a:r>
            <a:endParaRPr kumimoji="1" lang="ja-JP" altLang="en-US"/>
          </a:p>
        </p:txBody>
      </p:sp>
      <p:sp>
        <p:nvSpPr>
          <p:cNvPr id="8" name="Footer Placeholder 7"/>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3278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2019/5/18 @ Sendai.R</a:t>
            </a:r>
            <a:endParaRPr kumimoji="1" lang="ja-JP" altLang="en-US"/>
          </a:p>
        </p:txBody>
      </p:sp>
      <p:sp>
        <p:nvSpPr>
          <p:cNvPr id="4" name="Footer Placeholder 3"/>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85699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2019/5/18 @ Sendai.R</a:t>
            </a:r>
            <a:endParaRPr kumimoji="1" lang="ja-JP" altLang="en-US"/>
          </a:p>
        </p:txBody>
      </p:sp>
      <p:sp>
        <p:nvSpPr>
          <p:cNvPr id="3" name="Footer Placeholder 2"/>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9029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1142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65837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683FC3-697B-4349-8792-102F934E5B6F}"/>
              </a:ext>
            </a:extLst>
          </p:cNvPr>
          <p:cNvSpPr/>
          <p:nvPr userDrawn="1"/>
        </p:nvSpPr>
        <p:spPr>
          <a:xfrm>
            <a:off x="-65101" y="-53009"/>
            <a:ext cx="9321744" cy="2831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086600" y="-7767"/>
            <a:ext cx="2057400" cy="283199"/>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2019/5/18 @ Sendai.R</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806334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takuizum/Sendai.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www.j-cat.org/html/ja/pages/interpret.html" TargetMode="Externa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philchalmers/mirt/wiki"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3.nhk.or.jp/news/html/20190516/amp/k10011918481000.html?__twitter_impression=true"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benesse.co.jp/gtec/fs/sample/gtec/pdf/writing_standard.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7C8F5-F90C-47B8-9F85-E44E05BC76E0}"/>
              </a:ext>
            </a:extLst>
          </p:cNvPr>
          <p:cNvSpPr>
            <a:spLocks noGrp="1"/>
          </p:cNvSpPr>
          <p:nvPr>
            <p:ph type="ctrTitle"/>
          </p:nvPr>
        </p:nvSpPr>
        <p:spPr>
          <a:xfrm>
            <a:off x="284781" y="1041400"/>
            <a:ext cx="8574437" cy="2387600"/>
          </a:xfrm>
        </p:spPr>
        <p:txBody>
          <a:bodyPr/>
          <a:lstStyle/>
          <a:p>
            <a:r>
              <a:rPr kumimoji="1" lang="en-US" altLang="ja-JP" sz="8800" b="1" dirty="0">
                <a:solidFill>
                  <a:schemeClr val="accent1"/>
                </a:solidFill>
              </a:rPr>
              <a:t>R</a:t>
            </a:r>
            <a:r>
              <a:rPr kumimoji="1" lang="ja-JP" altLang="en-US" dirty="0"/>
              <a:t>による</a:t>
            </a:r>
            <a:br>
              <a:rPr kumimoji="1" lang="en-US" altLang="ja-JP" dirty="0"/>
            </a:br>
            <a:r>
              <a:rPr kumimoji="1" lang="ja-JP" altLang="en-US" b="1" dirty="0"/>
              <a:t>多母集団</a:t>
            </a:r>
            <a:r>
              <a:rPr kumimoji="1" lang="en-US" altLang="ja-JP" b="1" dirty="0"/>
              <a:t>IRT</a:t>
            </a:r>
            <a:r>
              <a:rPr kumimoji="1" lang="ja-JP" altLang="en-US" dirty="0"/>
              <a:t>分析</a:t>
            </a:r>
          </a:p>
        </p:txBody>
      </p:sp>
      <p:sp>
        <p:nvSpPr>
          <p:cNvPr id="3" name="字幕 2">
            <a:extLst>
              <a:ext uri="{FF2B5EF4-FFF2-40B4-BE49-F238E27FC236}">
                <a16:creationId xmlns:a16="http://schemas.microsoft.com/office/drawing/2014/main" id="{08CDD677-53FF-404F-9B5A-A36B27CFF12A}"/>
              </a:ext>
            </a:extLst>
          </p:cNvPr>
          <p:cNvSpPr>
            <a:spLocks noGrp="1"/>
          </p:cNvSpPr>
          <p:nvPr>
            <p:ph type="subTitle" idx="1"/>
          </p:nvPr>
        </p:nvSpPr>
        <p:spPr/>
        <p:txBody>
          <a:bodyPr>
            <a:normAutofit/>
          </a:bodyPr>
          <a:lstStyle/>
          <a:p>
            <a:r>
              <a:rPr kumimoji="1" lang="en-US" altLang="ja-JP" dirty="0"/>
              <a:t>@</a:t>
            </a:r>
            <a:r>
              <a:rPr kumimoji="1" lang="en-US" altLang="ja-JP" dirty="0" err="1"/>
              <a:t>takuizu</a:t>
            </a:r>
            <a:r>
              <a:rPr lang="en-US" altLang="ja-JP" dirty="0" err="1"/>
              <a:t>m</a:t>
            </a:r>
            <a:endParaRPr lang="en-US" altLang="ja-JP" dirty="0"/>
          </a:p>
          <a:p>
            <a:endParaRPr kumimoji="1" lang="en-US" altLang="ja-JP" dirty="0"/>
          </a:p>
          <a:p>
            <a:r>
              <a:rPr lang="en-US" altLang="ja-JP" dirty="0"/>
              <a:t>&lt;</a:t>
            </a:r>
            <a:r>
              <a:rPr lang="en" altLang="ja-JP" dirty="0">
                <a:hlinkClick r:id="rId2"/>
              </a:rPr>
              <a:t>https://github.com/takuizum/Sendai.R</a:t>
            </a:r>
            <a:r>
              <a:rPr lang="en-US" altLang="ja-JP" dirty="0"/>
              <a:t>&gt;</a:t>
            </a:r>
            <a:endParaRPr kumimoji="1" lang="ja-JP" altLang="en-US" dirty="0"/>
          </a:p>
        </p:txBody>
      </p:sp>
    </p:spTree>
    <p:extLst>
      <p:ext uri="{BB962C8B-B14F-4D97-AF65-F5344CB8AC3E}">
        <p14:creationId xmlns:p14="http://schemas.microsoft.com/office/powerpoint/2010/main" val="313411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7630A-B26B-4A6B-8CCC-63BE0CF02BD0}"/>
              </a:ext>
            </a:extLst>
          </p:cNvPr>
          <p:cNvSpPr>
            <a:spLocks noGrp="1"/>
          </p:cNvSpPr>
          <p:nvPr>
            <p:ph type="title"/>
          </p:nvPr>
        </p:nvSpPr>
        <p:spPr/>
        <p:txBody>
          <a:bodyPr>
            <a:noAutofit/>
          </a:bodyPr>
          <a:lstStyle/>
          <a:p>
            <a:r>
              <a:rPr kumimoji="1" lang="ja-JP" altLang="en-US" sz="4800"/>
              <a:t>こんなひとにおすすめ</a:t>
            </a:r>
            <a:endParaRPr kumimoji="1" lang="ja-JP" altLang="en-US" sz="4800" dirty="0"/>
          </a:p>
        </p:txBody>
      </p:sp>
      <p:sp>
        <p:nvSpPr>
          <p:cNvPr id="3" name="コンテンツ プレースホルダー 2">
            <a:extLst>
              <a:ext uri="{FF2B5EF4-FFF2-40B4-BE49-F238E27FC236}">
                <a16:creationId xmlns:a16="http://schemas.microsoft.com/office/drawing/2014/main" id="{10DDF835-F20F-4ED2-878F-C6C156AFE463}"/>
              </a:ext>
            </a:extLst>
          </p:cNvPr>
          <p:cNvSpPr>
            <a:spLocks noGrp="1"/>
          </p:cNvSpPr>
          <p:nvPr>
            <p:ph idx="1"/>
          </p:nvPr>
        </p:nvSpPr>
        <p:spPr/>
        <p:txBody>
          <a:bodyPr>
            <a:normAutofit/>
          </a:bodyPr>
          <a:lstStyle/>
          <a:p>
            <a:r>
              <a:rPr kumimoji="1" lang="ja-JP" altLang="en-US"/>
              <a:t>目に見えない特性や傾向を測定したい</a:t>
            </a:r>
            <a:r>
              <a:rPr lang="ja-JP" altLang="en-US"/>
              <a:t>。</a:t>
            </a:r>
            <a:endParaRPr lang="en-US" altLang="ja-JP" dirty="0"/>
          </a:p>
          <a:p>
            <a:endParaRPr kumimoji="1" lang="en-US" altLang="ja-JP" dirty="0"/>
          </a:p>
          <a:p>
            <a:r>
              <a:rPr lang="ja-JP" altLang="en-US"/>
              <a:t>心理尺度や学力測定のための尺度を作成したい。</a:t>
            </a:r>
            <a:endParaRPr lang="en-US" altLang="ja-JP" dirty="0"/>
          </a:p>
          <a:p>
            <a:pPr lvl="1"/>
            <a:r>
              <a:rPr kumimoji="1" lang="en-US" altLang="ja-JP" sz="1800" dirty="0"/>
              <a:t>IRT</a:t>
            </a:r>
            <a:r>
              <a:rPr kumimoji="1" lang="ja-JP" altLang="en-US" sz="1800"/>
              <a:t>はもともとテストに特化した心理計量モデル</a:t>
            </a:r>
            <a:r>
              <a:rPr kumimoji="1" lang="en-US" altLang="ja-JP" sz="1800" dirty="0"/>
              <a:t>(SEM</a:t>
            </a:r>
            <a:r>
              <a:rPr kumimoji="1" lang="ja-JP" altLang="en-US" sz="1800"/>
              <a:t>や因子分析と一緒に語られることもある</a:t>
            </a:r>
            <a:r>
              <a:rPr kumimoji="1" lang="en-US" altLang="ja-JP" sz="1800" dirty="0"/>
              <a:t>)</a:t>
            </a:r>
            <a:r>
              <a:rPr kumimoji="1" lang="ja-JP" altLang="en-US" sz="1800"/>
              <a:t>。</a:t>
            </a:r>
            <a:endParaRPr kumimoji="1" lang="en-US" altLang="ja-JP" sz="1800" dirty="0"/>
          </a:p>
          <a:p>
            <a:pPr lvl="1"/>
            <a:r>
              <a:rPr lang="ja-JP" altLang="en-US"/>
              <a:t>等化を用いれば先行研究とのスコアの比較などが可能に。</a:t>
            </a:r>
            <a:endParaRPr kumimoji="1" lang="en-US" altLang="ja-JP" sz="1800" dirty="0"/>
          </a:p>
          <a:p>
            <a:endParaRPr kumimoji="1" lang="en-US" altLang="ja-JP" dirty="0"/>
          </a:p>
          <a:p>
            <a:r>
              <a:rPr lang="ja-JP" altLang="en-US"/>
              <a:t>教育測定（</a:t>
            </a:r>
            <a:r>
              <a:rPr lang="en-US" altLang="ja-JP" dirty="0"/>
              <a:t>Educational Measurement</a:t>
            </a:r>
            <a:r>
              <a:rPr lang="ja-JP" altLang="en-US"/>
              <a:t>）に興味がある。</a:t>
            </a:r>
            <a:endParaRPr lang="en-US" altLang="ja-JP" dirty="0"/>
          </a:p>
          <a:p>
            <a:pPr lvl="1"/>
            <a:r>
              <a:rPr kumimoji="1" lang="ja-JP" altLang="en-US" sz="1800"/>
              <a:t>アメリカには</a:t>
            </a:r>
            <a:r>
              <a:rPr kumimoji="1" lang="en-US" altLang="ja-JP" sz="1800" dirty="0"/>
              <a:t>ETS</a:t>
            </a:r>
            <a:r>
              <a:rPr kumimoji="1" lang="ja-JP" altLang="en-US" sz="1800"/>
              <a:t>、</a:t>
            </a:r>
            <a:r>
              <a:rPr kumimoji="1" lang="en-US" altLang="ja-JP" sz="1800" dirty="0"/>
              <a:t>ACT</a:t>
            </a:r>
            <a:r>
              <a:rPr kumimoji="1" lang="ja-JP" altLang="en-US" sz="1800"/>
              <a:t>などの大きなテストアセスメントカンパニーが存在するが，日本にはまだ存在しない。</a:t>
            </a:r>
          </a:p>
        </p:txBody>
      </p:sp>
      <p:sp>
        <p:nvSpPr>
          <p:cNvPr id="4" name="日付プレースホルダー 3">
            <a:extLst>
              <a:ext uri="{FF2B5EF4-FFF2-40B4-BE49-F238E27FC236}">
                <a16:creationId xmlns:a16="http://schemas.microsoft.com/office/drawing/2014/main" id="{DD530E46-CCE4-9143-AE0C-F5CEF9C0E4D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D420D42-ED41-A44E-8A86-E323F2D93118}"/>
              </a:ext>
            </a:extLst>
          </p:cNvPr>
          <p:cNvSpPr>
            <a:spLocks noGrp="1"/>
          </p:cNvSpPr>
          <p:nvPr>
            <p:ph type="sldNum" sz="quarter" idx="12"/>
          </p:nvPr>
        </p:nvSpPr>
        <p:spPr/>
        <p:txBody>
          <a:bodyPr/>
          <a:lstStyle/>
          <a:p>
            <a:fld id="{96CDBB25-C504-48CE-AD21-66B001DFD4D2}" type="slidenum">
              <a:rPr kumimoji="1" lang="ja-JP" altLang="en-US" smtClean="0"/>
              <a:t>10</a:t>
            </a:fld>
            <a:endParaRPr kumimoji="1" lang="ja-JP" altLang="en-US"/>
          </a:p>
        </p:txBody>
      </p:sp>
    </p:spTree>
    <p:extLst>
      <p:ext uri="{BB962C8B-B14F-4D97-AF65-F5344CB8AC3E}">
        <p14:creationId xmlns:p14="http://schemas.microsoft.com/office/powerpoint/2010/main" val="326051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84F4F-4EA5-2E49-8057-C23E127175AF}"/>
              </a:ext>
            </a:extLst>
          </p:cNvPr>
          <p:cNvSpPr>
            <a:spLocks noGrp="1"/>
          </p:cNvSpPr>
          <p:nvPr>
            <p:ph type="title"/>
          </p:nvPr>
        </p:nvSpPr>
        <p:spPr/>
        <p:txBody>
          <a:bodyPr/>
          <a:lstStyle/>
          <a:p>
            <a:r>
              <a:rPr kumimoji="1" lang="ja-JP" altLang="en-US"/>
              <a:t>心理尺度をつくるとは</a:t>
            </a:r>
          </a:p>
        </p:txBody>
      </p:sp>
      <p:sp>
        <p:nvSpPr>
          <p:cNvPr id="3" name="コンテンツ プレースホルダー 2">
            <a:extLst>
              <a:ext uri="{FF2B5EF4-FFF2-40B4-BE49-F238E27FC236}">
                <a16:creationId xmlns:a16="http://schemas.microsoft.com/office/drawing/2014/main" id="{47C98454-0301-874C-9A9C-D49BEE2D4AF0}"/>
              </a:ext>
            </a:extLst>
          </p:cNvPr>
          <p:cNvSpPr>
            <a:spLocks noGrp="1"/>
          </p:cNvSpPr>
          <p:nvPr>
            <p:ph idx="1"/>
          </p:nvPr>
        </p:nvSpPr>
        <p:spPr/>
        <p:txBody>
          <a:bodyPr/>
          <a:lstStyle/>
          <a:p>
            <a:pPr marL="514350" indent="-514350">
              <a:buFont typeface="+mj-lt"/>
              <a:buAutoNum type="arabicPeriod"/>
            </a:pPr>
            <a:r>
              <a:rPr kumimoji="1" lang="ja-JP" altLang="en-US"/>
              <a:t>構成概念</a:t>
            </a:r>
            <a:r>
              <a:rPr lang="ja-JP" altLang="en-US"/>
              <a:t>を決定し，それを代表するような測定方法・テスト・項目を準備する。</a:t>
            </a: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適切な</a:t>
            </a:r>
            <a:r>
              <a:rPr kumimoji="1" lang="ja-JP" altLang="en-US" b="1"/>
              <a:t>潜在変数モデル</a:t>
            </a:r>
            <a:r>
              <a:rPr kumimoji="1" lang="ja-JP" altLang="en-US"/>
              <a:t>に当てはめ，推定を実行する</a:t>
            </a:r>
            <a:r>
              <a:rPr lang="ja-JP" altLang="en-US"/>
              <a:t>。</a:t>
            </a:r>
            <a:endParaRPr lang="en-US" altLang="ja-JP" dirty="0"/>
          </a:p>
          <a:p>
            <a:pPr lvl="1"/>
            <a:r>
              <a:rPr kumimoji="1" lang="ja-JP" altLang="en-US"/>
              <a:t>べつに潜在変数モデルである必要はないけれど</a:t>
            </a:r>
            <a:r>
              <a:rPr kumimoji="1" lang="en-US" altLang="ja-JP" dirty="0"/>
              <a:t>…</a:t>
            </a:r>
          </a:p>
          <a:p>
            <a:pPr lvl="1"/>
            <a:r>
              <a:rPr kumimoji="1" lang="ja-JP" altLang="en-US"/>
              <a:t>間隔尺度水準である場合，単位と原点を任意に設定する。</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パラメタ，スコアを解釈する。</a:t>
            </a:r>
            <a:endParaRPr kumimoji="1" lang="en-US" altLang="ja-JP" dirty="0"/>
          </a:p>
        </p:txBody>
      </p:sp>
      <p:sp>
        <p:nvSpPr>
          <p:cNvPr id="4" name="日付プレースホルダー 3">
            <a:extLst>
              <a:ext uri="{FF2B5EF4-FFF2-40B4-BE49-F238E27FC236}">
                <a16:creationId xmlns:a16="http://schemas.microsoft.com/office/drawing/2014/main" id="{B4F5189D-1AD6-3C43-870B-51849AB149FD}"/>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FE49B62-13AC-BB4D-AB73-CB30A40FA0C5}"/>
              </a:ext>
            </a:extLst>
          </p:cNvPr>
          <p:cNvSpPr>
            <a:spLocks noGrp="1"/>
          </p:cNvSpPr>
          <p:nvPr>
            <p:ph type="sldNum" sz="quarter" idx="12"/>
          </p:nvPr>
        </p:nvSpPr>
        <p:spPr/>
        <p:txBody>
          <a:bodyPr/>
          <a:lstStyle/>
          <a:p>
            <a:fld id="{96CDBB25-C504-48CE-AD21-66B001DFD4D2}" type="slidenum">
              <a:rPr kumimoji="1" lang="ja-JP" altLang="en-US" smtClean="0"/>
              <a:t>11</a:t>
            </a:fld>
            <a:endParaRPr kumimoji="1" lang="ja-JP" altLang="en-US"/>
          </a:p>
        </p:txBody>
      </p:sp>
    </p:spTree>
    <p:extLst>
      <p:ext uri="{BB962C8B-B14F-4D97-AF65-F5344CB8AC3E}">
        <p14:creationId xmlns:p14="http://schemas.microsoft.com/office/powerpoint/2010/main" val="266606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a:extLst>
              <a:ext uri="{FF2B5EF4-FFF2-40B4-BE49-F238E27FC236}">
                <a16:creationId xmlns:a16="http://schemas.microsoft.com/office/drawing/2014/main" id="{98212446-E6FE-3F44-A49A-0EAD258B57B2}"/>
              </a:ext>
            </a:extLst>
          </p:cNvPr>
          <p:cNvSpPr/>
          <p:nvPr/>
        </p:nvSpPr>
        <p:spPr>
          <a:xfrm>
            <a:off x="946673" y="3106699"/>
            <a:ext cx="656215" cy="177065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CB6CD57-28D3-9C4F-BA96-3F5EBD4D1744}"/>
              </a:ext>
            </a:extLst>
          </p:cNvPr>
          <p:cNvSpPr>
            <a:spLocks noGrp="1"/>
          </p:cNvSpPr>
          <p:nvPr>
            <p:ph type="title"/>
          </p:nvPr>
        </p:nvSpPr>
        <p:spPr/>
        <p:txBody>
          <a:bodyPr/>
          <a:lstStyle/>
          <a:p>
            <a:r>
              <a:rPr kumimoji="1" lang="ja-JP" altLang="en-US"/>
              <a:t>たとえば</a:t>
            </a:r>
          </a:p>
        </p:txBody>
      </p:sp>
      <p:sp>
        <p:nvSpPr>
          <p:cNvPr id="4" name="日付プレースホルダー 3">
            <a:extLst>
              <a:ext uri="{FF2B5EF4-FFF2-40B4-BE49-F238E27FC236}">
                <a16:creationId xmlns:a16="http://schemas.microsoft.com/office/drawing/2014/main" id="{08E8B05D-BC54-CF4D-88F2-F87ED1F8DE3D}"/>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1D7AC4D7-5E57-8749-8341-D9DC0BD27024}"/>
              </a:ext>
            </a:extLst>
          </p:cNvPr>
          <p:cNvSpPr>
            <a:spLocks noGrp="1"/>
          </p:cNvSpPr>
          <p:nvPr>
            <p:ph type="sldNum" sz="quarter" idx="12"/>
          </p:nvPr>
        </p:nvSpPr>
        <p:spPr/>
        <p:txBody>
          <a:bodyPr/>
          <a:lstStyle/>
          <a:p>
            <a:fld id="{96CDBB25-C504-48CE-AD21-66B001DFD4D2}" type="slidenum">
              <a:rPr kumimoji="1" lang="ja-JP" altLang="en-US" smtClean="0"/>
              <a:t>12</a:t>
            </a:fld>
            <a:endParaRPr kumimoji="1" lang="ja-JP" altLang="en-US"/>
          </a:p>
        </p:txBody>
      </p:sp>
      <p:sp>
        <p:nvSpPr>
          <p:cNvPr id="10" name="テキスト ボックス 9">
            <a:extLst>
              <a:ext uri="{FF2B5EF4-FFF2-40B4-BE49-F238E27FC236}">
                <a16:creationId xmlns:a16="http://schemas.microsoft.com/office/drawing/2014/main" id="{219DC97F-C777-0243-85D0-34BEDCBE9719}"/>
              </a:ext>
            </a:extLst>
          </p:cNvPr>
          <p:cNvSpPr txBox="1"/>
          <p:nvPr/>
        </p:nvSpPr>
        <p:spPr>
          <a:xfrm>
            <a:off x="5277979" y="485589"/>
            <a:ext cx="2359941" cy="1754326"/>
          </a:xfrm>
          <a:prstGeom prst="rect">
            <a:avLst/>
          </a:prstGeom>
          <a:noFill/>
        </p:spPr>
        <p:txBody>
          <a:bodyPr wrap="none" rtlCol="0">
            <a:spAutoFit/>
          </a:bodyPr>
          <a:lstStyle/>
          <a:p>
            <a:r>
              <a:rPr kumimoji="1" lang="ja-JP" altLang="en-US"/>
              <a:t>列</a:t>
            </a:r>
            <a:r>
              <a:rPr kumimoji="1" lang="en-US" altLang="ja-JP" dirty="0"/>
              <a:t>…</a:t>
            </a:r>
            <a:r>
              <a:rPr kumimoji="1" lang="ja-JP" altLang="en-US"/>
              <a:t>項目</a:t>
            </a:r>
            <a:endParaRPr kumimoji="1" lang="en-US" altLang="ja-JP" dirty="0"/>
          </a:p>
          <a:p>
            <a:r>
              <a:rPr kumimoji="1" lang="ja-JP" altLang="en-US"/>
              <a:t>行</a:t>
            </a:r>
            <a:r>
              <a:rPr kumimoji="1" lang="en-US" altLang="ja-JP" dirty="0"/>
              <a:t>…</a:t>
            </a:r>
            <a:r>
              <a:rPr kumimoji="1" lang="ja-JP" altLang="en-US"/>
              <a:t>受検者</a:t>
            </a:r>
            <a:endParaRPr kumimoji="1" lang="en-US" altLang="ja-JP" dirty="0"/>
          </a:p>
          <a:p>
            <a:endParaRPr kumimoji="1" lang="en-US" altLang="ja-JP" dirty="0"/>
          </a:p>
          <a:p>
            <a:r>
              <a:rPr kumimoji="1" lang="en-US" altLang="ja-JP" dirty="0"/>
              <a:t>0…</a:t>
            </a:r>
            <a:r>
              <a:rPr kumimoji="1" lang="ja-JP" altLang="en-US"/>
              <a:t>誤答</a:t>
            </a:r>
            <a:endParaRPr kumimoji="1" lang="en-US" altLang="ja-JP" dirty="0"/>
          </a:p>
          <a:p>
            <a:r>
              <a:rPr kumimoji="1" lang="en-US" altLang="ja-JP" dirty="0"/>
              <a:t>1…</a:t>
            </a:r>
            <a:r>
              <a:rPr kumimoji="1" lang="ja-JP" altLang="en-US"/>
              <a:t>正答</a:t>
            </a:r>
            <a:endParaRPr kumimoji="1" lang="en-US" altLang="ja-JP" dirty="0"/>
          </a:p>
          <a:p>
            <a:r>
              <a:rPr kumimoji="1" lang="en-US" altLang="ja-JP" dirty="0"/>
              <a:t>NA…</a:t>
            </a:r>
            <a:r>
              <a:rPr kumimoji="1" lang="ja-JP" altLang="en-US"/>
              <a:t>無回答（欠測）</a:t>
            </a:r>
          </a:p>
        </p:txBody>
      </p:sp>
      <p:sp>
        <p:nvSpPr>
          <p:cNvPr id="11" name="テキスト ボックス 10">
            <a:extLst>
              <a:ext uri="{FF2B5EF4-FFF2-40B4-BE49-F238E27FC236}">
                <a16:creationId xmlns:a16="http://schemas.microsoft.com/office/drawing/2014/main" id="{C95C7B0F-B923-2F4F-A72F-5B98DA3F238A}"/>
              </a:ext>
            </a:extLst>
          </p:cNvPr>
          <p:cNvSpPr txBox="1"/>
          <p:nvPr/>
        </p:nvSpPr>
        <p:spPr>
          <a:xfrm>
            <a:off x="457199" y="3311496"/>
            <a:ext cx="8395884" cy="1077218"/>
          </a:xfrm>
          <a:prstGeom prst="rect">
            <a:avLst/>
          </a:prstGeom>
          <a:solidFill>
            <a:schemeClr val="accent2">
              <a:lumMod val="40000"/>
              <a:lumOff val="60000"/>
            </a:schemeClr>
          </a:solidFill>
        </p:spPr>
        <p:txBody>
          <a:bodyPr wrap="square" rtlCol="0">
            <a:spAutoFit/>
          </a:bodyPr>
          <a:lstStyle/>
          <a:p>
            <a:pPr indent="-457200"/>
            <a:r>
              <a:rPr kumimoji="1" lang="ja-JP" altLang="en-US" sz="1600"/>
              <a:t>もっとも近い意味の単語を選択せよ。</a:t>
            </a:r>
            <a:endParaRPr kumimoji="1" lang="en-US" altLang="ja-JP" sz="1600" dirty="0"/>
          </a:p>
          <a:p>
            <a:pPr indent="-457200"/>
            <a:r>
              <a:rPr kumimoji="1" lang="ja-JP" altLang="en-US" sz="1600"/>
              <a:t>問</a:t>
            </a:r>
            <a:r>
              <a:rPr kumimoji="1" lang="en-US" altLang="ja-JP" sz="1600" dirty="0"/>
              <a:t>1</a:t>
            </a:r>
            <a:r>
              <a:rPr kumimoji="1" lang="ja-JP" altLang="en-US" sz="1600"/>
              <a:t>　ふとい　（</a:t>
            </a:r>
            <a:r>
              <a:rPr kumimoji="1" lang="en-US" altLang="ja-JP" sz="1600" dirty="0"/>
              <a:t>1</a:t>
            </a:r>
            <a:r>
              <a:rPr kumimoji="1" lang="ja-JP" altLang="en-US" sz="1600"/>
              <a:t>．せまい</a:t>
            </a:r>
            <a:r>
              <a:rPr kumimoji="1" lang="en-US" altLang="ja-JP" sz="1600" dirty="0"/>
              <a:t> 2</a:t>
            </a:r>
            <a:r>
              <a:rPr kumimoji="1" lang="ja-JP" altLang="en-US" sz="1600"/>
              <a:t>．ほそい</a:t>
            </a:r>
            <a:r>
              <a:rPr kumimoji="1" lang="en-US" altLang="ja-JP" sz="1600" dirty="0"/>
              <a:t> 3</a:t>
            </a:r>
            <a:r>
              <a:rPr kumimoji="1" lang="ja-JP" altLang="en-US" sz="1600"/>
              <a:t>．うすい</a:t>
            </a:r>
            <a:r>
              <a:rPr kumimoji="1" lang="en-US" altLang="ja-JP" sz="1600" dirty="0"/>
              <a:t> 4</a:t>
            </a:r>
            <a:r>
              <a:rPr kumimoji="1" lang="ja-JP" altLang="en-US" sz="1600"/>
              <a:t>．よわい</a:t>
            </a:r>
            <a:r>
              <a:rPr kumimoji="1" lang="en-US" altLang="ja-JP" sz="1600" dirty="0"/>
              <a:t> 5</a:t>
            </a:r>
            <a:r>
              <a:rPr kumimoji="1" lang="ja-JP" altLang="en-US" sz="1600"/>
              <a:t>．みじかい）</a:t>
            </a:r>
            <a:endParaRPr kumimoji="1" lang="en-US" altLang="ja-JP" sz="1600" dirty="0"/>
          </a:p>
          <a:p>
            <a:pPr indent="-457200"/>
            <a:r>
              <a:rPr kumimoji="1" lang="ja-JP" altLang="en-US" sz="1600"/>
              <a:t>問</a:t>
            </a:r>
            <a:r>
              <a:rPr kumimoji="1" lang="en-US" altLang="ja-JP" sz="1600" dirty="0"/>
              <a:t>2</a:t>
            </a:r>
            <a:r>
              <a:rPr kumimoji="1" lang="ja-JP" altLang="en-US" sz="1600"/>
              <a:t>　もくろむ　（</a:t>
            </a:r>
            <a:r>
              <a:rPr kumimoji="1" lang="en-US" altLang="ja-JP" sz="1600" dirty="0"/>
              <a:t>1</a:t>
            </a:r>
            <a:r>
              <a:rPr kumimoji="1" lang="ja-JP" altLang="en-US" sz="1600"/>
              <a:t>．だまる</a:t>
            </a:r>
            <a:r>
              <a:rPr kumimoji="1" lang="en-US" altLang="ja-JP" sz="1600" dirty="0"/>
              <a:t> 2</a:t>
            </a:r>
            <a:r>
              <a:rPr kumimoji="1" lang="ja-JP" altLang="en-US" sz="1600"/>
              <a:t>．だます</a:t>
            </a:r>
            <a:r>
              <a:rPr kumimoji="1" lang="en-US" altLang="ja-JP" sz="1600" dirty="0"/>
              <a:t> 3</a:t>
            </a:r>
            <a:r>
              <a:rPr kumimoji="1" lang="ja-JP" altLang="en-US" sz="1600"/>
              <a:t>．企てる</a:t>
            </a:r>
            <a:r>
              <a:rPr kumimoji="1" lang="en-US" altLang="ja-JP" sz="1600" dirty="0"/>
              <a:t> 4</a:t>
            </a:r>
            <a:r>
              <a:rPr kumimoji="1" lang="ja-JP" altLang="en-US" sz="1600"/>
              <a:t>．秘密にする</a:t>
            </a:r>
            <a:r>
              <a:rPr kumimoji="1" lang="en-US" altLang="ja-JP" sz="1600" dirty="0"/>
              <a:t> 5</a:t>
            </a:r>
            <a:r>
              <a:rPr kumimoji="1" lang="ja-JP" altLang="en-US" sz="1600"/>
              <a:t>．目まいがする）</a:t>
            </a:r>
            <a:endParaRPr kumimoji="1" lang="en-US" altLang="ja-JP" sz="1600" dirty="0"/>
          </a:p>
          <a:p>
            <a:pPr indent="-457200"/>
            <a:r>
              <a:rPr kumimoji="1" lang="ja-JP" altLang="en-US" sz="1600"/>
              <a:t>問</a:t>
            </a:r>
            <a:r>
              <a:rPr kumimoji="1" lang="en-US" altLang="ja-JP" sz="1600" dirty="0"/>
              <a:t>3</a:t>
            </a:r>
            <a:r>
              <a:rPr kumimoji="1" lang="ja-JP" altLang="en-US" sz="1600"/>
              <a:t>　ひさぐ（</a:t>
            </a:r>
            <a:r>
              <a:rPr kumimoji="1" lang="en-US" altLang="ja-JP" sz="1600" dirty="0"/>
              <a:t>1</a:t>
            </a:r>
            <a:r>
              <a:rPr kumimoji="1" lang="ja-JP" altLang="en-US" sz="1600"/>
              <a:t>．売る</a:t>
            </a:r>
            <a:r>
              <a:rPr kumimoji="1" lang="en-US" altLang="ja-JP" sz="1600" dirty="0"/>
              <a:t> 2</a:t>
            </a:r>
            <a:r>
              <a:rPr kumimoji="1" lang="ja-JP" altLang="en-US" sz="1600"/>
              <a:t>．裂く</a:t>
            </a:r>
            <a:r>
              <a:rPr kumimoji="1" lang="en-US" altLang="ja-JP" sz="1600" dirty="0"/>
              <a:t> 3</a:t>
            </a:r>
            <a:r>
              <a:rPr kumimoji="1" lang="ja-JP" altLang="en-US" sz="1600"/>
              <a:t>．過ごす</a:t>
            </a:r>
            <a:r>
              <a:rPr kumimoji="1" lang="en-US" altLang="ja-JP" sz="1600" dirty="0"/>
              <a:t> 4</a:t>
            </a:r>
            <a:r>
              <a:rPr kumimoji="1" lang="ja-JP" altLang="en-US" sz="1600"/>
              <a:t>．暮らす</a:t>
            </a:r>
            <a:r>
              <a:rPr kumimoji="1" lang="en-US" altLang="ja-JP" sz="1600" dirty="0"/>
              <a:t> 5</a:t>
            </a:r>
            <a:r>
              <a:rPr kumimoji="1" lang="ja-JP" altLang="en-US" sz="1600"/>
              <a:t>．こぼす）</a:t>
            </a:r>
            <a:endParaRPr kumimoji="1" lang="en-US" altLang="ja-JP" sz="1600" dirty="0"/>
          </a:p>
        </p:txBody>
      </p:sp>
      <p:sp>
        <p:nvSpPr>
          <p:cNvPr id="13" name="テキスト ボックス 12">
            <a:extLst>
              <a:ext uri="{FF2B5EF4-FFF2-40B4-BE49-F238E27FC236}">
                <a16:creationId xmlns:a16="http://schemas.microsoft.com/office/drawing/2014/main" id="{9C705A55-DF3D-4441-90DF-44D47B31EB7F}"/>
              </a:ext>
            </a:extLst>
          </p:cNvPr>
          <p:cNvSpPr txBox="1"/>
          <p:nvPr/>
        </p:nvSpPr>
        <p:spPr>
          <a:xfrm>
            <a:off x="628650" y="4848183"/>
            <a:ext cx="6308137" cy="1754326"/>
          </a:xfrm>
          <a:prstGeom prst="rect">
            <a:avLst/>
          </a:prstGeom>
          <a:noFill/>
        </p:spPr>
        <p:txBody>
          <a:bodyPr wrap="none" rtlCol="0">
            <a:spAutoFit/>
          </a:bodyPr>
          <a:lstStyle/>
          <a:p>
            <a:r>
              <a:rPr kumimoji="1" lang="ja-JP" altLang="en-US"/>
              <a:t>カツオは一番学力が低そう？</a:t>
            </a:r>
            <a:endParaRPr kumimoji="1" lang="en-US" altLang="ja-JP" dirty="0"/>
          </a:p>
          <a:p>
            <a:r>
              <a:rPr kumimoji="1" lang="ja-JP" altLang="en-US"/>
              <a:t>一番頭良いのはタラちゃん</a:t>
            </a:r>
            <a:r>
              <a:rPr kumimoji="1" lang="en-US" altLang="ja-JP" dirty="0"/>
              <a:t> or </a:t>
            </a:r>
            <a:r>
              <a:rPr kumimoji="1" lang="ja-JP" altLang="en-US"/>
              <a:t>ワカメ？</a:t>
            </a:r>
            <a:endParaRPr kumimoji="1" lang="en-US" altLang="ja-JP" dirty="0"/>
          </a:p>
          <a:p>
            <a:r>
              <a:rPr kumimoji="1" lang="ja-JP" altLang="en-US"/>
              <a:t>タラちゃんは一番難しそうな問題だけに正解してるけど</a:t>
            </a:r>
            <a:r>
              <a:rPr kumimoji="1" lang="en-US" altLang="ja-JP" dirty="0"/>
              <a:t>…?</a:t>
            </a:r>
          </a:p>
          <a:p>
            <a:endParaRPr kumimoji="1" lang="en-US" altLang="ja-JP" dirty="0"/>
          </a:p>
          <a:p>
            <a:r>
              <a:rPr kumimoji="1" lang="ja-JP" altLang="en-US"/>
              <a:t>問</a:t>
            </a:r>
            <a:r>
              <a:rPr kumimoji="1" lang="en-US" altLang="ja-JP" dirty="0"/>
              <a:t>1</a:t>
            </a:r>
            <a:r>
              <a:rPr kumimoji="1" lang="ja-JP" altLang="en-US"/>
              <a:t>が一番簡単？</a:t>
            </a:r>
            <a:endParaRPr kumimoji="1" lang="en-US" altLang="ja-JP" dirty="0"/>
          </a:p>
          <a:p>
            <a:r>
              <a:rPr kumimoji="1" lang="ja-JP" altLang="en-US"/>
              <a:t>問</a:t>
            </a:r>
            <a:r>
              <a:rPr kumimoji="1" lang="en-US" altLang="ja-JP" dirty="0"/>
              <a:t>3</a:t>
            </a:r>
            <a:r>
              <a:rPr kumimoji="1" lang="ja-JP" altLang="en-US"/>
              <a:t>は（古典の問題に近くて）なんかちょっとまずそう？</a:t>
            </a:r>
            <a:endParaRPr kumimoji="1" lang="en-US" altLang="ja-JP" dirty="0"/>
          </a:p>
        </p:txBody>
      </p:sp>
      <p:pic>
        <p:nvPicPr>
          <p:cNvPr id="7" name="図 6">
            <a:extLst>
              <a:ext uri="{FF2B5EF4-FFF2-40B4-BE49-F238E27FC236}">
                <a16:creationId xmlns:a16="http://schemas.microsoft.com/office/drawing/2014/main" id="{A1638D69-D257-C946-B67C-7B2EC548B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074699"/>
            <a:ext cx="4572000" cy="2032000"/>
          </a:xfrm>
          <a:prstGeom prst="rect">
            <a:avLst/>
          </a:prstGeom>
        </p:spPr>
      </p:pic>
    </p:spTree>
    <p:extLst>
      <p:ext uri="{BB962C8B-B14F-4D97-AF65-F5344CB8AC3E}">
        <p14:creationId xmlns:p14="http://schemas.microsoft.com/office/powerpoint/2010/main" val="1611258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F4EF-FE98-FF40-89B6-325F1E4D643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FD96058-C597-DA43-8DA0-FE1A1CFF76B5}"/>
              </a:ext>
            </a:extLst>
          </p:cNvPr>
          <p:cNvSpPr>
            <a:spLocks noGrp="1"/>
          </p:cNvSpPr>
          <p:nvPr>
            <p:ph idx="1"/>
          </p:nvPr>
        </p:nvSpPr>
        <p:spPr/>
        <p:txBody>
          <a:bodyPr/>
          <a:lstStyle/>
          <a:p>
            <a:r>
              <a:rPr kumimoji="1" lang="ja-JP" altLang="en-US"/>
              <a:t>テスト項目とその解答から，こんな感じの分析を実行する。</a:t>
            </a:r>
            <a:endParaRPr kumimoji="1" lang="en-US" altLang="ja-JP" dirty="0"/>
          </a:p>
          <a:p>
            <a:pPr marL="0" indent="0">
              <a:buNone/>
            </a:pPr>
            <a:endParaRPr lang="ja-JP" altLang="en-US"/>
          </a:p>
          <a:p>
            <a:pPr marL="0" indent="0">
              <a:buNone/>
            </a:pPr>
            <a:endParaRPr kumimoji="1" lang="ja-JP" altLang="en-US"/>
          </a:p>
        </p:txBody>
      </p:sp>
      <p:sp>
        <p:nvSpPr>
          <p:cNvPr id="4" name="日付プレースホルダー 3">
            <a:extLst>
              <a:ext uri="{FF2B5EF4-FFF2-40B4-BE49-F238E27FC236}">
                <a16:creationId xmlns:a16="http://schemas.microsoft.com/office/drawing/2014/main" id="{233AFE2A-9696-0549-941C-81D5A404C89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5696256-3911-884D-820C-24A84E015CC8}"/>
              </a:ext>
            </a:extLst>
          </p:cNvPr>
          <p:cNvSpPr>
            <a:spLocks noGrp="1"/>
          </p:cNvSpPr>
          <p:nvPr>
            <p:ph type="sldNum" sz="quarter" idx="12"/>
          </p:nvPr>
        </p:nvSpPr>
        <p:spPr/>
        <p:txBody>
          <a:bodyPr/>
          <a:lstStyle/>
          <a:p>
            <a:fld id="{96CDBB25-C504-48CE-AD21-66B001DFD4D2}" type="slidenum">
              <a:rPr kumimoji="1" lang="ja-JP" altLang="en-US" smtClean="0"/>
              <a:t>13</a:t>
            </a:fld>
            <a:endParaRPr kumimoji="1" lang="ja-JP" altLang="en-US"/>
          </a:p>
        </p:txBody>
      </p:sp>
      <p:cxnSp>
        <p:nvCxnSpPr>
          <p:cNvPr id="7" name="直線コネクタ 6">
            <a:extLst>
              <a:ext uri="{FF2B5EF4-FFF2-40B4-BE49-F238E27FC236}">
                <a16:creationId xmlns:a16="http://schemas.microsoft.com/office/drawing/2014/main" id="{3FD8342A-364D-CC4A-8A3C-4E0BA9753BC3}"/>
              </a:ext>
            </a:extLst>
          </p:cNvPr>
          <p:cNvCxnSpPr/>
          <p:nvPr/>
        </p:nvCxnSpPr>
        <p:spPr>
          <a:xfrm>
            <a:off x="931492" y="3956703"/>
            <a:ext cx="427289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BEFB924-210C-D749-BF28-0C374A11F4C1}"/>
              </a:ext>
            </a:extLst>
          </p:cNvPr>
          <p:cNvCxnSpPr/>
          <p:nvPr/>
        </p:nvCxnSpPr>
        <p:spPr>
          <a:xfrm>
            <a:off x="1298961" y="3461047"/>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7E15BF1E-430B-8B4F-85B6-65987B50DED6}"/>
              </a:ext>
            </a:extLst>
          </p:cNvPr>
          <p:cNvCxnSpPr/>
          <p:nvPr/>
        </p:nvCxnSpPr>
        <p:spPr>
          <a:xfrm>
            <a:off x="2109387" y="3461047"/>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0B07E2AB-C343-104D-974A-832CA866747A}"/>
              </a:ext>
            </a:extLst>
          </p:cNvPr>
          <p:cNvCxnSpPr/>
          <p:nvPr/>
        </p:nvCxnSpPr>
        <p:spPr>
          <a:xfrm>
            <a:off x="4509331" y="3461047"/>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A8B4E99B-DB16-724C-B143-F5CC9140CB6E}"/>
              </a:ext>
            </a:extLst>
          </p:cNvPr>
          <p:cNvCxnSpPr/>
          <p:nvPr/>
        </p:nvCxnSpPr>
        <p:spPr>
          <a:xfrm>
            <a:off x="1508332" y="3956703"/>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6F15E8EB-5D7D-F74B-8401-AACF5393077B}"/>
              </a:ext>
            </a:extLst>
          </p:cNvPr>
          <p:cNvCxnSpPr/>
          <p:nvPr/>
        </p:nvCxnSpPr>
        <p:spPr>
          <a:xfrm>
            <a:off x="1858710" y="3956703"/>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E23EED7E-DB56-EA49-BE61-F3B1605BF69F}"/>
              </a:ext>
            </a:extLst>
          </p:cNvPr>
          <p:cNvCxnSpPr/>
          <p:nvPr/>
        </p:nvCxnSpPr>
        <p:spPr>
          <a:xfrm>
            <a:off x="4200258" y="3956703"/>
            <a:ext cx="0" cy="49565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FD00F615-A642-C846-99DC-28E47A40A830}"/>
              </a:ext>
            </a:extLst>
          </p:cNvPr>
          <p:cNvCxnSpPr/>
          <p:nvPr/>
        </p:nvCxnSpPr>
        <p:spPr>
          <a:xfrm>
            <a:off x="2935480" y="3956703"/>
            <a:ext cx="0" cy="495656"/>
          </a:xfrm>
          <a:prstGeom prst="line">
            <a:avLst/>
          </a:prstGeom>
          <a:ln w="28575"/>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64169406-5730-014E-8F7E-173902EFF7D2}"/>
              </a:ext>
            </a:extLst>
          </p:cNvPr>
          <p:cNvSpPr txBox="1"/>
          <p:nvPr/>
        </p:nvSpPr>
        <p:spPr>
          <a:xfrm>
            <a:off x="1043379" y="3172359"/>
            <a:ext cx="558166" cy="369332"/>
          </a:xfrm>
          <a:prstGeom prst="rect">
            <a:avLst/>
          </a:prstGeom>
          <a:noFill/>
        </p:spPr>
        <p:txBody>
          <a:bodyPr wrap="none" rtlCol="0">
            <a:spAutoFit/>
          </a:bodyPr>
          <a:lstStyle/>
          <a:p>
            <a:r>
              <a:rPr kumimoji="1" lang="ja-JP" altLang="en-US"/>
              <a:t>問</a:t>
            </a:r>
            <a:r>
              <a:rPr kumimoji="1" lang="en-US" altLang="ja-JP" dirty="0"/>
              <a:t>1</a:t>
            </a:r>
            <a:endParaRPr kumimoji="1" lang="ja-JP" altLang="en-US"/>
          </a:p>
        </p:txBody>
      </p:sp>
      <p:sp>
        <p:nvSpPr>
          <p:cNvPr id="17" name="テキスト ボックス 16">
            <a:extLst>
              <a:ext uri="{FF2B5EF4-FFF2-40B4-BE49-F238E27FC236}">
                <a16:creationId xmlns:a16="http://schemas.microsoft.com/office/drawing/2014/main" id="{8B8B3548-2D94-7940-8184-AD7CCCB2D02E}"/>
              </a:ext>
            </a:extLst>
          </p:cNvPr>
          <p:cNvSpPr txBox="1"/>
          <p:nvPr/>
        </p:nvSpPr>
        <p:spPr>
          <a:xfrm>
            <a:off x="1857127" y="3167280"/>
            <a:ext cx="558166" cy="369332"/>
          </a:xfrm>
          <a:prstGeom prst="rect">
            <a:avLst/>
          </a:prstGeom>
          <a:noFill/>
        </p:spPr>
        <p:txBody>
          <a:bodyPr wrap="none" rtlCol="0">
            <a:spAutoFit/>
          </a:bodyPr>
          <a:lstStyle/>
          <a:p>
            <a:r>
              <a:rPr kumimoji="1" lang="ja-JP" altLang="en-US"/>
              <a:t>問</a:t>
            </a:r>
            <a:r>
              <a:rPr kumimoji="1" lang="en-US" altLang="ja-JP" dirty="0"/>
              <a:t>2</a:t>
            </a:r>
            <a:endParaRPr kumimoji="1" lang="ja-JP" altLang="en-US"/>
          </a:p>
        </p:txBody>
      </p:sp>
      <p:sp>
        <p:nvSpPr>
          <p:cNvPr id="18" name="テキスト ボックス 17">
            <a:extLst>
              <a:ext uri="{FF2B5EF4-FFF2-40B4-BE49-F238E27FC236}">
                <a16:creationId xmlns:a16="http://schemas.microsoft.com/office/drawing/2014/main" id="{E2C6DF95-69DB-614C-98B9-99CFEDF8CB8F}"/>
              </a:ext>
            </a:extLst>
          </p:cNvPr>
          <p:cNvSpPr txBox="1"/>
          <p:nvPr/>
        </p:nvSpPr>
        <p:spPr>
          <a:xfrm>
            <a:off x="4292917" y="3167280"/>
            <a:ext cx="558166" cy="369332"/>
          </a:xfrm>
          <a:prstGeom prst="rect">
            <a:avLst/>
          </a:prstGeom>
          <a:noFill/>
        </p:spPr>
        <p:txBody>
          <a:bodyPr wrap="none" rtlCol="0">
            <a:spAutoFit/>
          </a:bodyPr>
          <a:lstStyle/>
          <a:p>
            <a:r>
              <a:rPr kumimoji="1" lang="ja-JP" altLang="en-US"/>
              <a:t>問</a:t>
            </a:r>
            <a:r>
              <a:rPr kumimoji="1" lang="en-US" altLang="ja-JP" dirty="0"/>
              <a:t>3</a:t>
            </a:r>
            <a:endParaRPr kumimoji="1" lang="ja-JP" altLang="en-US"/>
          </a:p>
        </p:txBody>
      </p:sp>
      <p:sp>
        <p:nvSpPr>
          <p:cNvPr id="19" name="テキスト ボックス 18">
            <a:extLst>
              <a:ext uri="{FF2B5EF4-FFF2-40B4-BE49-F238E27FC236}">
                <a16:creationId xmlns:a16="http://schemas.microsoft.com/office/drawing/2014/main" id="{08E24D36-0BED-5F47-A1F9-42E3DA2A8269}"/>
              </a:ext>
            </a:extLst>
          </p:cNvPr>
          <p:cNvSpPr txBox="1"/>
          <p:nvPr/>
        </p:nvSpPr>
        <p:spPr>
          <a:xfrm>
            <a:off x="1210662" y="4861280"/>
            <a:ext cx="1338828" cy="369332"/>
          </a:xfrm>
          <a:prstGeom prst="rect">
            <a:avLst/>
          </a:prstGeom>
          <a:noFill/>
        </p:spPr>
        <p:txBody>
          <a:bodyPr wrap="none" rtlCol="0">
            <a:spAutoFit/>
          </a:bodyPr>
          <a:lstStyle/>
          <a:p>
            <a:r>
              <a:rPr kumimoji="1" lang="ja-JP" altLang="en-US"/>
              <a:t>タラちゃん</a:t>
            </a:r>
          </a:p>
        </p:txBody>
      </p:sp>
      <p:sp>
        <p:nvSpPr>
          <p:cNvPr id="20" name="テキスト ボックス 19">
            <a:extLst>
              <a:ext uri="{FF2B5EF4-FFF2-40B4-BE49-F238E27FC236}">
                <a16:creationId xmlns:a16="http://schemas.microsoft.com/office/drawing/2014/main" id="{51D6A050-7A3D-2847-A1C9-85B5B5BECDDF}"/>
              </a:ext>
            </a:extLst>
          </p:cNvPr>
          <p:cNvSpPr txBox="1"/>
          <p:nvPr/>
        </p:nvSpPr>
        <p:spPr>
          <a:xfrm>
            <a:off x="1002913" y="4408992"/>
            <a:ext cx="877163" cy="369332"/>
          </a:xfrm>
          <a:prstGeom prst="rect">
            <a:avLst/>
          </a:prstGeom>
          <a:noFill/>
        </p:spPr>
        <p:txBody>
          <a:bodyPr wrap="none" rtlCol="0">
            <a:spAutoFit/>
          </a:bodyPr>
          <a:lstStyle/>
          <a:p>
            <a:r>
              <a:rPr kumimoji="1" lang="ja-JP" altLang="en-US"/>
              <a:t>カツオ</a:t>
            </a:r>
          </a:p>
        </p:txBody>
      </p:sp>
      <p:sp>
        <p:nvSpPr>
          <p:cNvPr id="21" name="テキスト ボックス 20">
            <a:extLst>
              <a:ext uri="{FF2B5EF4-FFF2-40B4-BE49-F238E27FC236}">
                <a16:creationId xmlns:a16="http://schemas.microsoft.com/office/drawing/2014/main" id="{8C60EBCB-8C00-1742-B60C-F45687D1A131}"/>
              </a:ext>
            </a:extLst>
          </p:cNvPr>
          <p:cNvSpPr txBox="1"/>
          <p:nvPr/>
        </p:nvSpPr>
        <p:spPr>
          <a:xfrm>
            <a:off x="3508087" y="4788095"/>
            <a:ext cx="1569660" cy="369332"/>
          </a:xfrm>
          <a:prstGeom prst="rect">
            <a:avLst/>
          </a:prstGeom>
          <a:noFill/>
        </p:spPr>
        <p:txBody>
          <a:bodyPr wrap="none" rtlCol="0">
            <a:spAutoFit/>
          </a:bodyPr>
          <a:lstStyle/>
          <a:p>
            <a:r>
              <a:rPr kumimoji="1" lang="ja-JP" altLang="en-US"/>
              <a:t>イクラちゃん</a:t>
            </a:r>
          </a:p>
        </p:txBody>
      </p:sp>
      <p:sp>
        <p:nvSpPr>
          <p:cNvPr id="22" name="テキスト ボックス 21">
            <a:extLst>
              <a:ext uri="{FF2B5EF4-FFF2-40B4-BE49-F238E27FC236}">
                <a16:creationId xmlns:a16="http://schemas.microsoft.com/office/drawing/2014/main" id="{8E878BE2-7F1D-894C-B2AA-0CCC9CAADBE6}"/>
              </a:ext>
            </a:extLst>
          </p:cNvPr>
          <p:cNvSpPr txBox="1"/>
          <p:nvPr/>
        </p:nvSpPr>
        <p:spPr>
          <a:xfrm>
            <a:off x="2496898" y="4408992"/>
            <a:ext cx="877163" cy="646331"/>
          </a:xfrm>
          <a:prstGeom prst="rect">
            <a:avLst/>
          </a:prstGeom>
          <a:noFill/>
        </p:spPr>
        <p:txBody>
          <a:bodyPr wrap="none" rtlCol="0">
            <a:spAutoFit/>
          </a:bodyPr>
          <a:lstStyle/>
          <a:p>
            <a:pPr algn="ctr"/>
            <a:r>
              <a:rPr kumimoji="1" lang="ja-JP" altLang="en-US"/>
              <a:t>ワカメ</a:t>
            </a:r>
            <a:endParaRPr kumimoji="1" lang="en-US" altLang="ja-JP" dirty="0"/>
          </a:p>
          <a:p>
            <a:pPr algn="ctr"/>
            <a:r>
              <a:rPr kumimoji="1" lang="en-US" altLang="ja-JP" dirty="0"/>
              <a:t>(0)</a:t>
            </a:r>
            <a:endParaRPr kumimoji="1" lang="ja-JP" altLang="en-US"/>
          </a:p>
        </p:txBody>
      </p:sp>
      <p:sp>
        <p:nvSpPr>
          <p:cNvPr id="23" name="テキスト ボックス 22">
            <a:extLst>
              <a:ext uri="{FF2B5EF4-FFF2-40B4-BE49-F238E27FC236}">
                <a16:creationId xmlns:a16="http://schemas.microsoft.com/office/drawing/2014/main" id="{D37C960F-6EBF-1643-BF9A-56093B06FFA0}"/>
              </a:ext>
            </a:extLst>
          </p:cNvPr>
          <p:cNvSpPr txBox="1"/>
          <p:nvPr/>
        </p:nvSpPr>
        <p:spPr>
          <a:xfrm>
            <a:off x="4509331" y="2171443"/>
            <a:ext cx="3882172" cy="707886"/>
          </a:xfrm>
          <a:prstGeom prst="rect">
            <a:avLst/>
          </a:prstGeom>
          <a:solidFill>
            <a:schemeClr val="accent1">
              <a:lumMod val="60000"/>
              <a:lumOff val="40000"/>
            </a:schemeClr>
          </a:solidFill>
        </p:spPr>
        <p:txBody>
          <a:bodyPr wrap="square" rtlCol="0">
            <a:spAutoFit/>
          </a:bodyPr>
          <a:lstStyle/>
          <a:p>
            <a:r>
              <a:rPr kumimoji="1" lang="ja-JP" altLang="en-US" sz="2000">
                <a:solidFill>
                  <a:schemeClr val="bg1"/>
                </a:solidFill>
              </a:rPr>
              <a:t>心理尺度は物理量とは違うので，便宜上平均</a:t>
            </a:r>
            <a:r>
              <a:rPr kumimoji="1" lang="en-US" altLang="ja-JP" sz="2000" dirty="0">
                <a:solidFill>
                  <a:schemeClr val="bg1"/>
                </a:solidFill>
              </a:rPr>
              <a:t>0</a:t>
            </a:r>
            <a:r>
              <a:rPr kumimoji="1" lang="ja-JP" altLang="en-US" sz="2000">
                <a:solidFill>
                  <a:schemeClr val="bg1"/>
                </a:solidFill>
              </a:rPr>
              <a:t>，分散</a:t>
            </a:r>
            <a:r>
              <a:rPr kumimoji="1" lang="en-US" altLang="ja-JP" sz="2000" dirty="0">
                <a:solidFill>
                  <a:schemeClr val="bg1"/>
                </a:solidFill>
              </a:rPr>
              <a:t>1</a:t>
            </a:r>
            <a:r>
              <a:rPr kumimoji="1" lang="ja-JP" altLang="en-US" sz="2000">
                <a:solidFill>
                  <a:schemeClr val="bg1"/>
                </a:solidFill>
              </a:rPr>
              <a:t>と設定する。</a:t>
            </a:r>
          </a:p>
        </p:txBody>
      </p:sp>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D89C6A00-FF46-6544-8BA3-D942EDB36160}"/>
                  </a:ext>
                </a:extLst>
              </p:cNvPr>
              <p:cNvSpPr txBox="1"/>
              <p:nvPr/>
            </p:nvSpPr>
            <p:spPr>
              <a:xfrm>
                <a:off x="-130731" y="3701149"/>
                <a:ext cx="1133644"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m:t>
                      </m:r>
                    </m:oMath>
                  </m:oMathPara>
                </a14:m>
                <a:endParaRPr kumimoji="1" lang="ja-JP" altLang="en-US" sz="2800" b="1"/>
              </a:p>
            </p:txBody>
          </p:sp>
        </mc:Choice>
        <mc:Fallback>
          <p:sp>
            <p:nvSpPr>
              <p:cNvPr id="24" name="テキスト ボックス 23">
                <a:extLst>
                  <a:ext uri="{FF2B5EF4-FFF2-40B4-BE49-F238E27FC236}">
                    <a16:creationId xmlns:a16="http://schemas.microsoft.com/office/drawing/2014/main" id="{D89C6A00-FF46-6544-8BA3-D942EDB36160}"/>
                  </a:ext>
                </a:extLst>
              </p:cNvPr>
              <p:cNvSpPr txBox="1">
                <a:spLocks noRot="1" noChangeAspect="1" noMove="1" noResize="1" noEditPoints="1" noAdjustHandles="1" noChangeArrowheads="1" noChangeShapeType="1" noTextEdit="1"/>
              </p:cNvSpPr>
              <p:nvPr/>
            </p:nvSpPr>
            <p:spPr>
              <a:xfrm>
                <a:off x="-130731" y="3701149"/>
                <a:ext cx="1133644"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C8B16D33-3582-4B40-980B-1271FA07DEBA}"/>
                  </a:ext>
                </a:extLst>
              </p:cNvPr>
              <p:cNvSpPr txBox="1"/>
              <p:nvPr/>
            </p:nvSpPr>
            <p:spPr>
              <a:xfrm>
                <a:off x="5204389" y="3701969"/>
                <a:ext cx="869149"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25" name="テキスト ボックス 24">
                <a:extLst>
                  <a:ext uri="{FF2B5EF4-FFF2-40B4-BE49-F238E27FC236}">
                    <a16:creationId xmlns:a16="http://schemas.microsoft.com/office/drawing/2014/main" id="{C8B16D33-3582-4B40-980B-1271FA07DEBA}"/>
                  </a:ext>
                </a:extLst>
              </p:cNvPr>
              <p:cNvSpPr txBox="1">
                <a:spLocks noRot="1" noChangeAspect="1" noMove="1" noResize="1" noEditPoints="1" noAdjustHandles="1" noChangeArrowheads="1" noChangeShapeType="1" noTextEdit="1"/>
              </p:cNvSpPr>
              <p:nvPr/>
            </p:nvSpPr>
            <p:spPr>
              <a:xfrm>
                <a:off x="5204389" y="3701969"/>
                <a:ext cx="869149" cy="523220"/>
              </a:xfrm>
              <a:prstGeom prst="rect">
                <a:avLst/>
              </a:prstGeom>
              <a:blipFill>
                <a:blip r:embed="rId3"/>
                <a:stretch>
                  <a:fillRect/>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29972A90-2133-3F4C-898B-D45A129FEF28}"/>
              </a:ext>
            </a:extLst>
          </p:cNvPr>
          <p:cNvSpPr txBox="1"/>
          <p:nvPr/>
        </p:nvSpPr>
        <p:spPr>
          <a:xfrm>
            <a:off x="1034012" y="5804152"/>
            <a:ext cx="7075976" cy="369332"/>
          </a:xfrm>
          <a:prstGeom prst="rect">
            <a:avLst/>
          </a:prstGeom>
          <a:solidFill>
            <a:schemeClr val="tx1">
              <a:lumMod val="65000"/>
              <a:lumOff val="35000"/>
            </a:schemeClr>
          </a:solidFill>
        </p:spPr>
        <p:txBody>
          <a:bodyPr wrap="none" rtlCol="0">
            <a:spAutoFit/>
          </a:bodyPr>
          <a:lstStyle/>
          <a:p>
            <a:r>
              <a:rPr kumimoji="1" lang="en-US" altLang="ja-JP" dirty="0">
                <a:solidFill>
                  <a:srgbClr val="FF0000"/>
                </a:solidFill>
              </a:rPr>
              <a:t>100</a:t>
            </a:r>
            <a:r>
              <a:rPr kumimoji="1" lang="ja-JP" altLang="en-US">
                <a:solidFill>
                  <a:srgbClr val="FF0000"/>
                </a:solidFill>
              </a:rPr>
              <a:t>点満点のテストとは，原理的に全く異なるスコアリング！！！</a:t>
            </a:r>
          </a:p>
        </p:txBody>
      </p:sp>
    </p:spTree>
    <p:extLst>
      <p:ext uri="{BB962C8B-B14F-4D97-AF65-F5344CB8AC3E}">
        <p14:creationId xmlns:p14="http://schemas.microsoft.com/office/powerpoint/2010/main" val="298848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215801F-8D6E-8041-84A9-2F750E8D0BCA}"/>
              </a:ext>
            </a:extLst>
          </p:cNvPr>
          <p:cNvPicPr>
            <a:picLocks noChangeAspect="1"/>
          </p:cNvPicPr>
          <p:nvPr/>
        </p:nvPicPr>
        <p:blipFill>
          <a:blip r:embed="rId2"/>
          <a:stretch>
            <a:fillRect/>
          </a:stretch>
        </p:blipFill>
        <p:spPr>
          <a:xfrm>
            <a:off x="4864395" y="4378613"/>
            <a:ext cx="3778785" cy="2092117"/>
          </a:xfrm>
          <a:prstGeom prst="rect">
            <a:avLst/>
          </a:prstGeom>
        </p:spPr>
      </p:pic>
      <p:sp>
        <p:nvSpPr>
          <p:cNvPr id="2" name="タイトル 1">
            <a:extLst>
              <a:ext uri="{FF2B5EF4-FFF2-40B4-BE49-F238E27FC236}">
                <a16:creationId xmlns:a16="http://schemas.microsoft.com/office/drawing/2014/main" id="{D53B08CC-DEE3-FD40-85FD-5708DD8D7D83}"/>
              </a:ext>
            </a:extLst>
          </p:cNvPr>
          <p:cNvSpPr>
            <a:spLocks noGrp="1"/>
          </p:cNvSpPr>
          <p:nvPr>
            <p:ph type="title"/>
          </p:nvPr>
        </p:nvSpPr>
        <p:spPr/>
        <p:txBody>
          <a:bodyPr/>
          <a:lstStyle/>
          <a:p>
            <a:r>
              <a:rPr lang="ja-JP" altLang="en-US"/>
              <a:t>冒頭のスコアについて</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BFE231D-971C-C144-AEBB-14D0D7D35312}"/>
                  </a:ext>
                </a:extLst>
              </p:cNvPr>
              <p:cNvSpPr>
                <a:spLocks noGrp="1"/>
              </p:cNvSpPr>
              <p:nvPr>
                <p:ph idx="1"/>
              </p:nvPr>
            </p:nvSpPr>
            <p:spPr/>
            <p:txBody>
              <a:bodyPr>
                <a:normAutofit/>
              </a:bodyPr>
              <a:lstStyle/>
              <a:p>
                <a:r>
                  <a:rPr kumimoji="1" lang="en-US" altLang="ja-JP" sz="2000" dirty="0"/>
                  <a:t>※</a:t>
                </a:r>
                <a:r>
                  <a:rPr kumimoji="1" lang="ja-JP" altLang="en-US" sz="2000"/>
                  <a:t>個人的見解。ほんとうにそんな計算しているかは知らないです。</a:t>
                </a:r>
                <a:endParaRPr kumimoji="1" lang="en-US" altLang="ja-JP" sz="2000" dirty="0"/>
              </a:p>
              <a:p>
                <a:endParaRPr lang="en-US" altLang="ja-JP" dirty="0"/>
              </a:p>
              <a:p>
                <a:r>
                  <a:rPr kumimoji="1" lang="ja-JP" altLang="en-US"/>
                  <a:t>平均</a:t>
                </a:r>
                <a:r>
                  <a:rPr kumimoji="1" lang="en-US" altLang="ja-JP" dirty="0"/>
                  <a:t>0</a:t>
                </a:r>
                <a:r>
                  <a:rPr kumimoji="1" lang="ja-JP" altLang="en-US"/>
                  <a:t>，</a:t>
                </a:r>
                <a:r>
                  <a:rPr kumimoji="1" lang="en-US" altLang="ja-JP" dirty="0"/>
                  <a:t>SD1</a:t>
                </a:r>
                <a:r>
                  <a:rPr kumimoji="1" lang="ja-JP" altLang="en-US"/>
                  <a:t>を線形変換して，平均</a:t>
                </a:r>
                <a:r>
                  <a:rPr kumimoji="1" lang="en-US" altLang="ja-JP" dirty="0"/>
                  <a:t>80</a:t>
                </a:r>
                <a:r>
                  <a:rPr kumimoji="1" lang="ja-JP" altLang="en-US"/>
                  <a:t>，</a:t>
                </a:r>
                <a:r>
                  <a:rPr kumimoji="1" lang="en-US" altLang="ja-JP" dirty="0"/>
                  <a:t>SD20</a:t>
                </a:r>
                <a:r>
                  <a:rPr kumimoji="1" lang="ja-JP" altLang="en-US"/>
                  <a:t>と仮定する。</a:t>
                </a:r>
                <a:endParaRPr kumimoji="1" lang="en-US" altLang="ja-JP" dirty="0"/>
              </a:p>
              <a:p>
                <a:r>
                  <a:rPr kumimoji="1" lang="ja-JP" altLang="en-US"/>
                  <a:t>受検者集団の能力は</a:t>
                </a:r>
                <a:r>
                  <a:rPr kumimoji="1" lang="ja-JP" altLang="en-US" b="1"/>
                  <a:t>正規分布</a:t>
                </a:r>
                <a:r>
                  <a:rPr kumimoji="1" lang="ja-JP" altLang="en-US"/>
                  <a:t>と仮定する。</a:t>
                </a:r>
                <a:endParaRPr lang="en-US" altLang="ja-JP" dirty="0"/>
              </a:p>
              <a:p>
                <a:r>
                  <a:rPr kumimoji="1" lang="ja-JP" altLang="en-US"/>
                  <a:t>すると</a:t>
                </a:r>
                <a:r>
                  <a:rPr kumimoji="1" lang="en-US" altLang="ja-JP" b="1" dirty="0"/>
                  <a:t>41</a:t>
                </a:r>
                <a:r>
                  <a:rPr kumimoji="1" lang="ja-JP" altLang="en-US" b="1"/>
                  <a:t>点</a:t>
                </a:r>
                <a:r>
                  <a:rPr kumimoji="1" lang="ja-JP" altLang="en-US"/>
                  <a:t>はだいたい</a:t>
                </a:r>
                <a:r>
                  <a:rPr kumimoji="1" lang="en-US" altLang="ja-JP" b="1" dirty="0"/>
                  <a:t>-2</a:t>
                </a:r>
                <a14:m>
                  <m:oMath xmlns:m="http://schemas.openxmlformats.org/officeDocument/2006/math">
                    <m:r>
                      <a:rPr kumimoji="1" lang="en-US" altLang="ja-JP" b="1" i="1" smtClean="0">
                        <a:latin typeface="Cambria Math" panose="02040503050406030204" pitchFamily="18" charset="0"/>
                      </a:rPr>
                      <m:t>𝝈</m:t>
                    </m:r>
                  </m:oMath>
                </a14:m>
                <a:r>
                  <a:rPr kumimoji="1" lang="ja-JP" altLang="en-US"/>
                  <a:t>に位置する</a:t>
                </a:r>
                <a:endParaRPr kumimoji="1" lang="en-US" altLang="ja-JP" dirty="0"/>
              </a:p>
              <a:p>
                <a:endParaRPr lang="en-US" altLang="ja-JP" dirty="0"/>
              </a:p>
              <a:p>
                <a:r>
                  <a:rPr kumimoji="1" lang="ja-JP" altLang="en-US"/>
                  <a:t>ってことはスコア</a:t>
                </a:r>
                <a:r>
                  <a:rPr kumimoji="1" lang="en-US" altLang="ja-JP" dirty="0"/>
                  <a:t>41</a:t>
                </a:r>
                <a:r>
                  <a:rPr kumimoji="1" lang="ja-JP" altLang="en-US"/>
                  <a:t>点以下の受検者は　　</a:t>
                </a:r>
                <a:r>
                  <a:rPr kumimoji="1" lang="ja-JP" altLang="en-US">
                    <a:solidFill>
                      <a:srgbClr val="FF0000"/>
                    </a:solidFill>
                  </a:rPr>
                  <a:t>たったの</a:t>
                </a:r>
                <a:r>
                  <a:rPr kumimoji="1" lang="en-US" altLang="ja-JP" dirty="0">
                    <a:solidFill>
                      <a:srgbClr val="FF0000"/>
                    </a:solidFill>
                  </a:rPr>
                  <a:t>5</a:t>
                </a:r>
                <a:r>
                  <a:rPr kumimoji="1" lang="ja-JP" altLang="en-US">
                    <a:solidFill>
                      <a:srgbClr val="FF0000"/>
                    </a:solidFill>
                  </a:rPr>
                  <a:t>％くらい</a:t>
                </a:r>
                <a:r>
                  <a:rPr kumimoji="1" lang="ja-JP" altLang="en-US"/>
                  <a:t>しかいない。</a:t>
                </a:r>
                <a:endParaRPr kumimoji="1" lang="en-US" altLang="ja-JP" dirty="0"/>
              </a:p>
              <a:p>
                <a:r>
                  <a:rPr lang="ja-JP" altLang="en-US"/>
                  <a:t>実質</a:t>
                </a:r>
                <a:r>
                  <a:rPr lang="ja-JP" altLang="en-US">
                    <a:solidFill>
                      <a:srgbClr val="FF0000"/>
                    </a:solidFill>
                  </a:rPr>
                  <a:t>赤点レベル</a:t>
                </a:r>
                <a:r>
                  <a:rPr lang="ja-JP" altLang="en-US"/>
                  <a:t>のスコア。</a:t>
                </a:r>
                <a:endParaRPr kumimoji="1" lang="ja-JP" altLang="en-US"/>
              </a:p>
            </p:txBody>
          </p:sp>
        </mc:Choice>
        <mc:Fallback>
          <p:sp>
            <p:nvSpPr>
              <p:cNvPr id="3" name="コンテンツ プレースホルダー 2">
                <a:extLst>
                  <a:ext uri="{FF2B5EF4-FFF2-40B4-BE49-F238E27FC236}">
                    <a16:creationId xmlns:a16="http://schemas.microsoft.com/office/drawing/2014/main" id="{8BFE231D-971C-C144-AEBB-14D0D7D35312}"/>
                  </a:ext>
                </a:extLst>
              </p:cNvPr>
              <p:cNvSpPr>
                <a:spLocks noGrp="1" noRot="1" noChangeAspect="1" noMove="1" noResize="1" noEditPoints="1" noAdjustHandles="1" noChangeArrowheads="1" noChangeShapeType="1" noTextEdit="1"/>
              </p:cNvSpPr>
              <p:nvPr>
                <p:ph idx="1"/>
              </p:nvPr>
            </p:nvSpPr>
            <p:spPr>
              <a:blipFill>
                <a:blip r:embed="rId3"/>
                <a:stretch>
                  <a:fillRect l="-1447" t="-1550" r="-2412" b="-258"/>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E6BF3D44-1B9B-4445-913A-0379DD142718}"/>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3ADDD2CB-D877-5C42-BE72-744D1018401B}"/>
              </a:ext>
            </a:extLst>
          </p:cNvPr>
          <p:cNvSpPr>
            <a:spLocks noGrp="1"/>
          </p:cNvSpPr>
          <p:nvPr>
            <p:ph type="sldNum" sz="quarter" idx="12"/>
          </p:nvPr>
        </p:nvSpPr>
        <p:spPr/>
        <p:txBody>
          <a:bodyPr/>
          <a:lstStyle/>
          <a:p>
            <a:fld id="{96CDBB25-C504-48CE-AD21-66B001DFD4D2}" type="slidenum">
              <a:rPr kumimoji="1" lang="ja-JP" altLang="en-US" smtClean="0"/>
              <a:t>14</a:t>
            </a:fld>
            <a:endParaRPr kumimoji="1" lang="ja-JP" altLang="en-US"/>
          </a:p>
        </p:txBody>
      </p:sp>
    </p:spTree>
    <p:extLst>
      <p:ext uri="{BB962C8B-B14F-4D97-AF65-F5344CB8AC3E}">
        <p14:creationId xmlns:p14="http://schemas.microsoft.com/office/powerpoint/2010/main" val="310343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02A845-9CEB-9148-9D5A-E51EA83513D7}"/>
              </a:ext>
            </a:extLst>
          </p:cNvPr>
          <p:cNvSpPr>
            <a:spLocks noGrp="1"/>
          </p:cNvSpPr>
          <p:nvPr>
            <p:ph type="title"/>
          </p:nvPr>
        </p:nvSpPr>
        <p:spPr/>
        <p:txBody>
          <a:bodyPr/>
          <a:lstStyle/>
          <a:p>
            <a:r>
              <a:rPr kumimoji="1" lang="ja-JP" altLang="en-US" sz="3600"/>
              <a:t>センシティブな話は置いておいて</a:t>
            </a:r>
            <a:r>
              <a:rPr kumimoji="1" lang="en-US" altLang="ja-JP" sz="3600" dirty="0"/>
              <a:t>…</a:t>
            </a:r>
            <a:endParaRPr kumimoji="1" lang="ja-JP" altLang="en-US" sz="3600"/>
          </a:p>
        </p:txBody>
      </p:sp>
      <p:sp>
        <p:nvSpPr>
          <p:cNvPr id="3" name="テキスト プレースホルダー 2">
            <a:extLst>
              <a:ext uri="{FF2B5EF4-FFF2-40B4-BE49-F238E27FC236}">
                <a16:creationId xmlns:a16="http://schemas.microsoft.com/office/drawing/2014/main" id="{29A5B834-E778-1749-935F-B15460D54800}"/>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174F60D-2309-F449-A5CA-4A9F36572DF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7E58A5E-97DF-8244-B449-DF75A41F2C40}"/>
              </a:ext>
            </a:extLst>
          </p:cNvPr>
          <p:cNvSpPr>
            <a:spLocks noGrp="1"/>
          </p:cNvSpPr>
          <p:nvPr>
            <p:ph type="sldNum" sz="quarter" idx="12"/>
          </p:nvPr>
        </p:nvSpPr>
        <p:spPr/>
        <p:txBody>
          <a:bodyPr/>
          <a:lstStyle/>
          <a:p>
            <a:fld id="{96CDBB25-C504-48CE-AD21-66B001DFD4D2}" type="slidenum">
              <a:rPr kumimoji="1" lang="ja-JP" altLang="en-US" smtClean="0"/>
              <a:t>15</a:t>
            </a:fld>
            <a:endParaRPr kumimoji="1" lang="ja-JP" altLang="en-US"/>
          </a:p>
        </p:txBody>
      </p:sp>
    </p:spTree>
    <p:extLst>
      <p:ext uri="{BB962C8B-B14F-4D97-AF65-F5344CB8AC3E}">
        <p14:creationId xmlns:p14="http://schemas.microsoft.com/office/powerpoint/2010/main" val="69983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7BDCE-001F-CA43-9881-E701BDFEC0C1}"/>
              </a:ext>
            </a:extLst>
          </p:cNvPr>
          <p:cNvSpPr>
            <a:spLocks noGrp="1"/>
          </p:cNvSpPr>
          <p:nvPr>
            <p:ph type="title"/>
          </p:nvPr>
        </p:nvSpPr>
        <p:spPr/>
        <p:txBody>
          <a:bodyPr>
            <a:normAutofit fontScale="90000"/>
          </a:bodyPr>
          <a:lstStyle/>
          <a:p>
            <a:r>
              <a:rPr lang="ja-JP" altLang="en-US"/>
              <a:t>こんな場所で使われてます</a:t>
            </a:r>
            <a:endParaRPr kumimoji="1" lang="ja-JP" altLang="en-US"/>
          </a:p>
        </p:txBody>
      </p:sp>
      <p:sp>
        <p:nvSpPr>
          <p:cNvPr id="3" name="コンテンツ プレースホルダー 2">
            <a:extLst>
              <a:ext uri="{FF2B5EF4-FFF2-40B4-BE49-F238E27FC236}">
                <a16:creationId xmlns:a16="http://schemas.microsoft.com/office/drawing/2014/main" id="{033C6D53-C507-6D4A-AD55-56DAC5B62605}"/>
              </a:ext>
            </a:extLst>
          </p:cNvPr>
          <p:cNvSpPr>
            <a:spLocks noGrp="1"/>
          </p:cNvSpPr>
          <p:nvPr>
            <p:ph idx="1"/>
          </p:nvPr>
        </p:nvSpPr>
        <p:spPr/>
        <p:txBody>
          <a:bodyPr/>
          <a:lstStyle/>
          <a:p>
            <a:r>
              <a:rPr kumimoji="1" lang="en-US" altLang="ja-JP" dirty="0"/>
              <a:t>PISA</a:t>
            </a:r>
            <a:r>
              <a:rPr kumimoji="1" lang="ja-JP" altLang="en-US"/>
              <a:t>等の国際学力調査</a:t>
            </a:r>
            <a:endParaRPr kumimoji="1" lang="en-US" altLang="ja-JP" dirty="0"/>
          </a:p>
          <a:p>
            <a:r>
              <a:rPr lang="en-US" altLang="ja-JP" dirty="0"/>
              <a:t>IT</a:t>
            </a:r>
            <a:r>
              <a:rPr lang="ja-JP" altLang="en-US"/>
              <a:t>パスポート試験，医療系大学間共用試験</a:t>
            </a:r>
            <a:endParaRPr lang="en-US" altLang="ja-JP" dirty="0"/>
          </a:p>
          <a:p>
            <a:r>
              <a:rPr lang="ja-JP" altLang="en-US"/>
              <a:t>心理検査等の尺度作成</a:t>
            </a:r>
            <a:endParaRPr lang="en-US" altLang="ja-JP" dirty="0"/>
          </a:p>
          <a:p>
            <a:pPr lvl="1"/>
            <a:r>
              <a:rPr lang="ja-JP" altLang="en-US"/>
              <a:t>最近は</a:t>
            </a:r>
            <a:r>
              <a:rPr lang="en-US" altLang="ja-JP" dirty="0"/>
              <a:t>R</a:t>
            </a:r>
            <a:r>
              <a:rPr lang="ja-JP" altLang="en-US"/>
              <a:t>や</a:t>
            </a:r>
            <a:r>
              <a:rPr lang="en-US" altLang="ja-JP" dirty="0"/>
              <a:t>Stan</a:t>
            </a:r>
            <a:r>
              <a:rPr lang="ja-JP" altLang="en-US"/>
              <a:t>のおかげで浸透してきた感じ。研究目的であれば</a:t>
            </a:r>
            <a:r>
              <a:rPr lang="en-US" altLang="ja-JP" dirty="0"/>
              <a:t>Easy Estimation (</a:t>
            </a:r>
            <a:r>
              <a:rPr lang="ja-JP" altLang="en-US"/>
              <a:t>熊谷</a:t>
            </a:r>
            <a:r>
              <a:rPr lang="en-US" altLang="ja-JP" dirty="0"/>
              <a:t>, 2009) </a:t>
            </a:r>
            <a:r>
              <a:rPr lang="ja-JP" altLang="en-US"/>
              <a:t>もオススメ。</a:t>
            </a:r>
            <a:endParaRPr lang="en-US" altLang="ja-JP" dirty="0"/>
          </a:p>
          <a:p>
            <a:pPr lvl="1"/>
            <a:r>
              <a:rPr kumimoji="1" lang="ja-JP" altLang="en-US"/>
              <a:t>商用なら</a:t>
            </a:r>
            <a:r>
              <a:rPr lang="en-US" altLang="ja-JP" dirty="0" err="1"/>
              <a:t>f</a:t>
            </a:r>
            <a:r>
              <a:rPr kumimoji="1" lang="en-US" altLang="ja-JP" dirty="0" err="1"/>
              <a:t>lexMIRT</a:t>
            </a:r>
            <a:r>
              <a:rPr kumimoji="1" lang="ja-JP" altLang="en-US"/>
              <a:t>や</a:t>
            </a:r>
            <a:r>
              <a:rPr kumimoji="1" lang="en-US" altLang="ja-JP" dirty="0"/>
              <a:t>IRTPRO, </a:t>
            </a:r>
            <a:r>
              <a:rPr kumimoji="1" lang="en-US" altLang="ja-JP" dirty="0" err="1"/>
              <a:t>Mplus</a:t>
            </a:r>
            <a:r>
              <a:rPr kumimoji="1" lang="ja-JP" altLang="en-US"/>
              <a:t>がある。</a:t>
            </a:r>
          </a:p>
        </p:txBody>
      </p:sp>
      <p:sp>
        <p:nvSpPr>
          <p:cNvPr id="5" name="日付プレースホルダー 4">
            <a:extLst>
              <a:ext uri="{FF2B5EF4-FFF2-40B4-BE49-F238E27FC236}">
                <a16:creationId xmlns:a16="http://schemas.microsoft.com/office/drawing/2014/main" id="{D16FD105-14C2-BB4A-BF43-8B82DE665359}"/>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3F3E02D6-C2AD-6C4F-BC71-914C75ED657B}"/>
              </a:ext>
            </a:extLst>
          </p:cNvPr>
          <p:cNvSpPr>
            <a:spLocks noGrp="1"/>
          </p:cNvSpPr>
          <p:nvPr>
            <p:ph type="sldNum" sz="quarter" idx="12"/>
          </p:nvPr>
        </p:nvSpPr>
        <p:spPr/>
        <p:txBody>
          <a:bodyPr/>
          <a:lstStyle/>
          <a:p>
            <a:fld id="{96CDBB25-C504-48CE-AD21-66B001DFD4D2}" type="slidenum">
              <a:rPr kumimoji="1" lang="ja-JP" altLang="en-US" smtClean="0"/>
              <a:t>16</a:t>
            </a:fld>
            <a:endParaRPr kumimoji="1" lang="ja-JP" altLang="en-US"/>
          </a:p>
        </p:txBody>
      </p:sp>
    </p:spTree>
    <p:extLst>
      <p:ext uri="{BB962C8B-B14F-4D97-AF65-F5344CB8AC3E}">
        <p14:creationId xmlns:p14="http://schemas.microsoft.com/office/powerpoint/2010/main" val="363579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57E76-AC82-BA41-A2E3-22578AE22C33}"/>
              </a:ext>
            </a:extLst>
          </p:cNvPr>
          <p:cNvSpPr>
            <a:spLocks noGrp="1"/>
          </p:cNvSpPr>
          <p:nvPr>
            <p:ph type="title"/>
          </p:nvPr>
        </p:nvSpPr>
        <p:spPr/>
        <p:txBody>
          <a:bodyPr>
            <a:normAutofit fontScale="90000"/>
          </a:bodyPr>
          <a:lstStyle/>
          <a:p>
            <a:r>
              <a:rPr kumimoji="1" lang="en-US" altLang="ja-JP" dirty="0"/>
              <a:t>IRT</a:t>
            </a:r>
            <a:r>
              <a:rPr lang="ja-JP" altLang="en-US"/>
              <a:t>モデルを使うメリット</a:t>
            </a:r>
            <a:endParaRPr kumimoji="1" lang="ja-JP" altLang="en-US"/>
          </a:p>
        </p:txBody>
      </p:sp>
      <p:sp>
        <p:nvSpPr>
          <p:cNvPr id="3" name="コンテンツ プレースホルダー 2">
            <a:extLst>
              <a:ext uri="{FF2B5EF4-FFF2-40B4-BE49-F238E27FC236}">
                <a16:creationId xmlns:a16="http://schemas.microsoft.com/office/drawing/2014/main" id="{E200D673-1C14-BC41-9C12-141EA659E09F}"/>
              </a:ext>
            </a:extLst>
          </p:cNvPr>
          <p:cNvSpPr>
            <a:spLocks noGrp="1"/>
          </p:cNvSpPr>
          <p:nvPr>
            <p:ph idx="1"/>
          </p:nvPr>
        </p:nvSpPr>
        <p:spPr/>
        <p:txBody>
          <a:bodyPr>
            <a:normAutofit fontScale="92500" lnSpcReduction="10000"/>
          </a:bodyPr>
          <a:lstStyle/>
          <a:p>
            <a:r>
              <a:rPr kumimoji="1" lang="ja-JP" altLang="en-US"/>
              <a:t>反応パタンに基づいた個人の能力値の推定ができる。</a:t>
            </a:r>
            <a:endParaRPr kumimoji="1" lang="en-US" altLang="ja-JP" dirty="0"/>
          </a:p>
          <a:p>
            <a:endParaRPr lang="en-US" altLang="ja-JP" dirty="0"/>
          </a:p>
          <a:p>
            <a:r>
              <a:rPr lang="ja-JP" altLang="en-US"/>
              <a:t>項目単位，能力レベルで項目分析が可能</a:t>
            </a:r>
            <a:endParaRPr lang="en-US" altLang="ja-JP" dirty="0"/>
          </a:p>
          <a:p>
            <a:pPr lvl="1"/>
            <a:r>
              <a:rPr kumimoji="1" lang="ja-JP" altLang="en-US"/>
              <a:t>難易，識別力，情報量，</a:t>
            </a:r>
            <a:r>
              <a:rPr kumimoji="1" lang="en-US" altLang="ja-JP" dirty="0"/>
              <a:t> and more!</a:t>
            </a:r>
          </a:p>
          <a:p>
            <a:endParaRPr lang="en-US" altLang="ja-JP" dirty="0"/>
          </a:p>
          <a:p>
            <a:r>
              <a:rPr kumimoji="1" lang="en-US" altLang="ja-JP" dirty="0"/>
              <a:t> </a:t>
            </a:r>
            <a:r>
              <a:rPr kumimoji="1" lang="en-US" altLang="ja-JP" dirty="0">
                <a:solidFill>
                  <a:srgbClr val="FF0000"/>
                </a:solidFill>
              </a:rPr>
              <a:t>CAT</a:t>
            </a:r>
            <a:r>
              <a:rPr kumimoji="1" lang="en-US" altLang="ja-JP" dirty="0"/>
              <a:t>(Computer Adaptive Testing)</a:t>
            </a:r>
            <a:r>
              <a:rPr kumimoji="1" lang="ja-JP" altLang="en-US"/>
              <a:t>において，最適な項目選択を逐次推定によって実現できる。</a:t>
            </a:r>
            <a:endParaRPr kumimoji="1" lang="en-US" altLang="ja-JP" dirty="0"/>
          </a:p>
          <a:p>
            <a:endParaRPr kumimoji="1" lang="en-US" altLang="ja-JP" dirty="0"/>
          </a:p>
          <a:p>
            <a:r>
              <a:rPr lang="ja-JP" altLang="en-US"/>
              <a:t>一定の条件を満たせば，異なるテスト</a:t>
            </a:r>
            <a:r>
              <a:rPr lang="en-US" altLang="ja-JP" dirty="0"/>
              <a:t>or</a:t>
            </a:r>
            <a:r>
              <a:rPr lang="ja-JP" altLang="en-US"/>
              <a:t>受検者の得点であっても，直接比較可能にできる（</a:t>
            </a:r>
            <a:r>
              <a:rPr lang="ja-JP" altLang="en-US">
                <a:solidFill>
                  <a:srgbClr val="FF0000"/>
                </a:solidFill>
              </a:rPr>
              <a:t>等化</a:t>
            </a:r>
            <a:r>
              <a:rPr lang="en-US" altLang="ja-JP" dirty="0"/>
              <a:t>, equating</a:t>
            </a:r>
            <a:r>
              <a:rPr lang="ja-JP" altLang="en-US"/>
              <a:t>）。</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D94D4311-69AA-4B46-8345-370376AA383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A9C10C3-FB92-4E49-B375-8F28D5FC7B82}"/>
              </a:ext>
            </a:extLst>
          </p:cNvPr>
          <p:cNvSpPr>
            <a:spLocks noGrp="1"/>
          </p:cNvSpPr>
          <p:nvPr>
            <p:ph type="sldNum" sz="quarter" idx="12"/>
          </p:nvPr>
        </p:nvSpPr>
        <p:spPr/>
        <p:txBody>
          <a:bodyPr/>
          <a:lstStyle/>
          <a:p>
            <a:fld id="{96CDBB25-C504-48CE-AD21-66B001DFD4D2}" type="slidenum">
              <a:rPr kumimoji="1" lang="ja-JP" altLang="en-US" smtClean="0"/>
              <a:t>17</a:t>
            </a:fld>
            <a:endParaRPr kumimoji="1" lang="ja-JP" altLang="en-US"/>
          </a:p>
        </p:txBody>
      </p:sp>
    </p:spTree>
    <p:extLst>
      <p:ext uri="{BB962C8B-B14F-4D97-AF65-F5344CB8AC3E}">
        <p14:creationId xmlns:p14="http://schemas.microsoft.com/office/powerpoint/2010/main" val="251138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17B74-41EA-C944-B185-21C3E8A0902F}"/>
              </a:ext>
            </a:extLst>
          </p:cNvPr>
          <p:cNvSpPr>
            <a:spLocks noGrp="1"/>
          </p:cNvSpPr>
          <p:nvPr>
            <p:ph type="title"/>
          </p:nvPr>
        </p:nvSpPr>
        <p:spPr/>
        <p:txBody>
          <a:bodyPr>
            <a:normAutofit fontScale="90000"/>
          </a:bodyPr>
          <a:lstStyle/>
          <a:p>
            <a:r>
              <a:rPr kumimoji="1" lang="ja-JP" altLang="en-US"/>
              <a:t>等化・尺度化の例</a:t>
            </a:r>
          </a:p>
        </p:txBody>
      </p:sp>
      <p:pic>
        <p:nvPicPr>
          <p:cNvPr id="4" name="図 3">
            <a:extLst>
              <a:ext uri="{FF2B5EF4-FFF2-40B4-BE49-F238E27FC236}">
                <a16:creationId xmlns:a16="http://schemas.microsoft.com/office/drawing/2014/main" id="{CD3B9970-4286-E949-82E1-77493F7C400C}"/>
              </a:ext>
            </a:extLst>
          </p:cNvPr>
          <p:cNvPicPr>
            <a:picLocks noChangeAspect="1"/>
          </p:cNvPicPr>
          <p:nvPr/>
        </p:nvPicPr>
        <p:blipFill>
          <a:blip r:embed="rId2"/>
          <a:stretch>
            <a:fillRect/>
          </a:stretch>
        </p:blipFill>
        <p:spPr>
          <a:xfrm>
            <a:off x="1521152" y="1154844"/>
            <a:ext cx="6254696" cy="5240384"/>
          </a:xfrm>
          <a:prstGeom prst="rect">
            <a:avLst/>
          </a:prstGeom>
        </p:spPr>
      </p:pic>
      <p:sp>
        <p:nvSpPr>
          <p:cNvPr id="5" name="テキスト ボックス 4">
            <a:extLst>
              <a:ext uri="{FF2B5EF4-FFF2-40B4-BE49-F238E27FC236}">
                <a16:creationId xmlns:a16="http://schemas.microsoft.com/office/drawing/2014/main" id="{A64F9A32-409D-1B40-86C0-05375C6016D0}"/>
              </a:ext>
            </a:extLst>
          </p:cNvPr>
          <p:cNvSpPr txBox="1"/>
          <p:nvPr/>
        </p:nvSpPr>
        <p:spPr>
          <a:xfrm>
            <a:off x="0" y="6470730"/>
            <a:ext cx="5460763" cy="276999"/>
          </a:xfrm>
          <a:prstGeom prst="rect">
            <a:avLst/>
          </a:prstGeom>
          <a:noFill/>
        </p:spPr>
        <p:txBody>
          <a:bodyPr wrap="square" rtlCol="0">
            <a:spAutoFit/>
          </a:bodyPr>
          <a:lstStyle/>
          <a:p>
            <a:r>
              <a:rPr kumimoji="1" lang="en-US" altLang="ja-JP" sz="1200" dirty="0" err="1">
                <a:solidFill>
                  <a:schemeClr val="bg1">
                    <a:lumMod val="50000"/>
                  </a:schemeClr>
                </a:solidFill>
              </a:rPr>
              <a:t>Kolen</a:t>
            </a:r>
            <a:r>
              <a:rPr kumimoji="1" lang="en-US" altLang="ja-JP" sz="1200" dirty="0">
                <a:solidFill>
                  <a:schemeClr val="bg1">
                    <a:lumMod val="50000"/>
                  </a:schemeClr>
                </a:solidFill>
              </a:rPr>
              <a:t> &amp; Brennan (2014). Test Equating, Scaling and Linking. Springer.</a:t>
            </a:r>
            <a:endParaRPr kumimoji="1" lang="ja-JP" altLang="en-US" sz="1200" dirty="0">
              <a:solidFill>
                <a:schemeClr val="bg1">
                  <a:lumMod val="50000"/>
                </a:schemeClr>
              </a:solidFill>
            </a:endParaRPr>
          </a:p>
        </p:txBody>
      </p:sp>
      <p:sp>
        <p:nvSpPr>
          <p:cNvPr id="7" name="角丸四角形 6">
            <a:extLst>
              <a:ext uri="{FF2B5EF4-FFF2-40B4-BE49-F238E27FC236}">
                <a16:creationId xmlns:a16="http://schemas.microsoft.com/office/drawing/2014/main" id="{3AF4D108-5793-4543-8F7C-9E282CF85753}"/>
              </a:ext>
            </a:extLst>
          </p:cNvPr>
          <p:cNvSpPr/>
          <p:nvPr/>
        </p:nvSpPr>
        <p:spPr>
          <a:xfrm>
            <a:off x="4474889" y="1276753"/>
            <a:ext cx="3461047" cy="36475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100"/>
              <a:t>テストが測定する構成概念上の値＝尺度得点</a:t>
            </a:r>
          </a:p>
        </p:txBody>
      </p:sp>
      <p:sp>
        <p:nvSpPr>
          <p:cNvPr id="8" name="角丸四角形 7">
            <a:extLst>
              <a:ext uri="{FF2B5EF4-FFF2-40B4-BE49-F238E27FC236}">
                <a16:creationId xmlns:a16="http://schemas.microsoft.com/office/drawing/2014/main" id="{796D01C8-9542-D944-81D0-13861A353B1C}"/>
              </a:ext>
            </a:extLst>
          </p:cNvPr>
          <p:cNvSpPr/>
          <p:nvPr/>
        </p:nvSpPr>
        <p:spPr>
          <a:xfrm>
            <a:off x="3618610" y="1394863"/>
            <a:ext cx="324740" cy="4760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6B50C177-CCFB-7444-B9A6-912B68D2A8E6}"/>
              </a:ext>
            </a:extLst>
          </p:cNvPr>
          <p:cNvSpPr/>
          <p:nvPr/>
        </p:nvSpPr>
        <p:spPr>
          <a:xfrm>
            <a:off x="126763" y="4687657"/>
            <a:ext cx="4821252" cy="1191850"/>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受検者の能力値と項目の困難度（難しさ）が同一の尺度上で表現できる。</a:t>
            </a:r>
            <a:endParaRPr kumimoji="1" lang="en-US" altLang="ja-JP" dirty="0"/>
          </a:p>
          <a:p>
            <a:pPr algn="ctr"/>
            <a:r>
              <a:rPr kumimoji="1" lang="ja-JP" altLang="en-US"/>
              <a:t>＆</a:t>
            </a:r>
            <a:endParaRPr kumimoji="1" lang="en-US" altLang="ja-JP" dirty="0"/>
          </a:p>
          <a:p>
            <a:pPr algn="ctr"/>
            <a:r>
              <a:rPr kumimoji="1" lang="en-US" altLang="ja-JP" dirty="0"/>
              <a:t>IRT</a:t>
            </a:r>
            <a:r>
              <a:rPr kumimoji="1" lang="ja-JP" altLang="en-US"/>
              <a:t>尺度は</a:t>
            </a:r>
            <a:r>
              <a:rPr kumimoji="1" lang="ja-JP" altLang="en-US" b="1"/>
              <a:t>線形変換</a:t>
            </a:r>
            <a:r>
              <a:rPr kumimoji="1" lang="ja-JP" altLang="en-US"/>
              <a:t>可能</a:t>
            </a:r>
          </a:p>
        </p:txBody>
      </p:sp>
      <p:sp>
        <p:nvSpPr>
          <p:cNvPr id="10" name="日付プレースホルダー 9">
            <a:extLst>
              <a:ext uri="{FF2B5EF4-FFF2-40B4-BE49-F238E27FC236}">
                <a16:creationId xmlns:a16="http://schemas.microsoft.com/office/drawing/2014/main" id="{796C724F-6B90-0E45-B953-91BF9E5C7E93}"/>
              </a:ext>
            </a:extLst>
          </p:cNvPr>
          <p:cNvSpPr>
            <a:spLocks noGrp="1"/>
          </p:cNvSpPr>
          <p:nvPr>
            <p:ph type="dt" sz="half" idx="10"/>
          </p:nvPr>
        </p:nvSpPr>
        <p:spPr/>
        <p:txBody>
          <a:bodyPr/>
          <a:lstStyle/>
          <a:p>
            <a:r>
              <a:rPr kumimoji="1" lang="en-US" altLang="ja-JP"/>
              <a:t>2019/5/18 @ Sendai.R</a:t>
            </a:r>
            <a:endParaRPr kumimoji="1" lang="ja-JP" altLang="en-US"/>
          </a:p>
        </p:txBody>
      </p:sp>
      <p:sp>
        <p:nvSpPr>
          <p:cNvPr id="11" name="スライド番号プレースホルダー 10">
            <a:extLst>
              <a:ext uri="{FF2B5EF4-FFF2-40B4-BE49-F238E27FC236}">
                <a16:creationId xmlns:a16="http://schemas.microsoft.com/office/drawing/2014/main" id="{70888174-0FA1-A243-9E81-2377D3ACE936}"/>
              </a:ext>
            </a:extLst>
          </p:cNvPr>
          <p:cNvSpPr>
            <a:spLocks noGrp="1"/>
          </p:cNvSpPr>
          <p:nvPr>
            <p:ph type="sldNum" sz="quarter" idx="12"/>
          </p:nvPr>
        </p:nvSpPr>
        <p:spPr/>
        <p:txBody>
          <a:bodyPr/>
          <a:lstStyle/>
          <a:p>
            <a:fld id="{96CDBB25-C504-48CE-AD21-66B001DFD4D2}" type="slidenum">
              <a:rPr kumimoji="1" lang="ja-JP" altLang="en-US" smtClean="0"/>
              <a:t>18</a:t>
            </a:fld>
            <a:endParaRPr kumimoji="1" lang="ja-JP" altLang="en-US"/>
          </a:p>
        </p:txBody>
      </p:sp>
    </p:spTree>
    <p:extLst>
      <p:ext uri="{BB962C8B-B14F-4D97-AF65-F5344CB8AC3E}">
        <p14:creationId xmlns:p14="http://schemas.microsoft.com/office/powerpoint/2010/main" val="401498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488B-8A40-644D-A815-375C4E30E537}"/>
              </a:ext>
            </a:extLst>
          </p:cNvPr>
          <p:cNvSpPr>
            <a:spLocks noGrp="1"/>
          </p:cNvSpPr>
          <p:nvPr>
            <p:ph type="title"/>
          </p:nvPr>
        </p:nvSpPr>
        <p:spPr/>
        <p:txBody>
          <a:bodyPr>
            <a:normAutofit fontScale="90000"/>
          </a:bodyPr>
          <a:lstStyle/>
          <a:p>
            <a:r>
              <a:rPr kumimoji="1" lang="en-US" altLang="ja-JP" dirty="0"/>
              <a:t>CAT</a:t>
            </a:r>
            <a:r>
              <a:rPr kumimoji="1" lang="ja-JP" altLang="en-US"/>
              <a:t>のイメージ</a:t>
            </a:r>
          </a:p>
        </p:txBody>
      </p:sp>
      <p:sp>
        <p:nvSpPr>
          <p:cNvPr id="3" name="コンテンツ プレースホルダー 2">
            <a:extLst>
              <a:ext uri="{FF2B5EF4-FFF2-40B4-BE49-F238E27FC236}">
                <a16:creationId xmlns:a16="http://schemas.microsoft.com/office/drawing/2014/main" id="{AEF6A96B-211E-474E-9069-48211A3CADB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52C1DA3F-9AC1-C94D-AD2C-893976D0BA7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704BCE7-77C3-624C-9500-05F4F36652BB}"/>
              </a:ext>
            </a:extLst>
          </p:cNvPr>
          <p:cNvSpPr>
            <a:spLocks noGrp="1"/>
          </p:cNvSpPr>
          <p:nvPr>
            <p:ph type="sldNum" sz="quarter" idx="12"/>
          </p:nvPr>
        </p:nvSpPr>
        <p:spPr/>
        <p:txBody>
          <a:bodyPr/>
          <a:lstStyle/>
          <a:p>
            <a:fld id="{96CDBB25-C504-48CE-AD21-66B001DFD4D2}"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236C18CD-B7FA-4D4A-B123-DAF4954B904C}"/>
              </a:ext>
            </a:extLst>
          </p:cNvPr>
          <p:cNvSpPr txBox="1"/>
          <p:nvPr/>
        </p:nvSpPr>
        <p:spPr>
          <a:xfrm>
            <a:off x="0" y="6470730"/>
            <a:ext cx="5460763" cy="276999"/>
          </a:xfrm>
          <a:prstGeom prst="rect">
            <a:avLst/>
          </a:prstGeom>
          <a:noFill/>
        </p:spPr>
        <p:txBody>
          <a:bodyPr wrap="square" rtlCol="0">
            <a:spAutoFit/>
          </a:bodyPr>
          <a:lstStyle/>
          <a:p>
            <a:r>
              <a:rPr lang="en" altLang="ja-JP" sz="1200" dirty="0">
                <a:hlinkClick r:id="rId2"/>
              </a:rPr>
              <a:t>http://www.j-cat.org/html/ja/pages/interpret.html</a:t>
            </a:r>
            <a:endParaRPr kumimoji="1" lang="ja-JP" altLang="en-US" sz="1200" dirty="0">
              <a:solidFill>
                <a:schemeClr val="bg1">
                  <a:lumMod val="50000"/>
                </a:schemeClr>
              </a:solidFill>
            </a:endParaRPr>
          </a:p>
        </p:txBody>
      </p:sp>
      <p:pic>
        <p:nvPicPr>
          <p:cNvPr id="7" name="図 6">
            <a:extLst>
              <a:ext uri="{FF2B5EF4-FFF2-40B4-BE49-F238E27FC236}">
                <a16:creationId xmlns:a16="http://schemas.microsoft.com/office/drawing/2014/main" id="{6EC4FEB7-29C8-2043-A249-125751FEED9E}"/>
              </a:ext>
            </a:extLst>
          </p:cNvPr>
          <p:cNvPicPr>
            <a:picLocks noChangeAspect="1"/>
          </p:cNvPicPr>
          <p:nvPr/>
        </p:nvPicPr>
        <p:blipFill>
          <a:blip r:embed="rId3"/>
          <a:stretch>
            <a:fillRect/>
          </a:stretch>
        </p:blipFill>
        <p:spPr>
          <a:xfrm>
            <a:off x="484267" y="1206620"/>
            <a:ext cx="4087733" cy="2335848"/>
          </a:xfrm>
          <a:prstGeom prst="rect">
            <a:avLst/>
          </a:prstGeom>
        </p:spPr>
      </p:pic>
      <p:pic>
        <p:nvPicPr>
          <p:cNvPr id="8" name="図 7">
            <a:extLst>
              <a:ext uri="{FF2B5EF4-FFF2-40B4-BE49-F238E27FC236}">
                <a16:creationId xmlns:a16="http://schemas.microsoft.com/office/drawing/2014/main" id="{93A01487-CE99-9E4A-9A34-8CBBB5DE600E}"/>
              </a:ext>
            </a:extLst>
          </p:cNvPr>
          <p:cNvPicPr>
            <a:picLocks noChangeAspect="1"/>
          </p:cNvPicPr>
          <p:nvPr/>
        </p:nvPicPr>
        <p:blipFill>
          <a:blip r:embed="rId4"/>
          <a:stretch>
            <a:fillRect/>
          </a:stretch>
        </p:blipFill>
        <p:spPr>
          <a:xfrm>
            <a:off x="484266" y="3595948"/>
            <a:ext cx="4087733" cy="2667000"/>
          </a:xfrm>
          <a:prstGeom prst="rect">
            <a:avLst/>
          </a:prstGeom>
        </p:spPr>
      </p:pic>
      <p:sp>
        <p:nvSpPr>
          <p:cNvPr id="9" name="角丸四角形 8">
            <a:extLst>
              <a:ext uri="{FF2B5EF4-FFF2-40B4-BE49-F238E27FC236}">
                <a16:creationId xmlns:a16="http://schemas.microsoft.com/office/drawing/2014/main" id="{0912BE6B-2D59-E94A-B4CC-EBB24A88FA59}"/>
              </a:ext>
            </a:extLst>
          </p:cNvPr>
          <p:cNvSpPr/>
          <p:nvPr/>
        </p:nvSpPr>
        <p:spPr>
          <a:xfrm>
            <a:off x="4639471" y="2725011"/>
            <a:ext cx="4376342" cy="1999480"/>
          </a:xfrm>
          <a:prstGeom prst="roundRect">
            <a:avLst>
              <a:gd name="adj" fmla="val 5982"/>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400" dirty="0"/>
              <a:t>Stopping Rule</a:t>
            </a:r>
          </a:p>
          <a:p>
            <a:pPr algn="ctr"/>
            <a:r>
              <a:rPr kumimoji="1" lang="en-US" altLang="ja-JP" sz="2400" dirty="0"/>
              <a:t>Item Banking</a:t>
            </a:r>
          </a:p>
          <a:p>
            <a:pPr algn="ctr"/>
            <a:r>
              <a:rPr kumimoji="1" lang="en-US" altLang="ja-JP" sz="2400" dirty="0"/>
              <a:t>Item Selection</a:t>
            </a:r>
          </a:p>
          <a:p>
            <a:pPr algn="ctr"/>
            <a:r>
              <a:rPr kumimoji="1" lang="en-US" altLang="ja-JP" sz="2400" dirty="0"/>
              <a:t>Statistical Curtailment</a:t>
            </a:r>
          </a:p>
          <a:p>
            <a:pPr algn="ctr"/>
            <a:r>
              <a:rPr kumimoji="1" lang="en-US" altLang="ja-JP" sz="2400" dirty="0"/>
              <a:t>Automatic Item Generation</a:t>
            </a:r>
          </a:p>
        </p:txBody>
      </p:sp>
    </p:spTree>
    <p:extLst>
      <p:ext uri="{BB962C8B-B14F-4D97-AF65-F5344CB8AC3E}">
        <p14:creationId xmlns:p14="http://schemas.microsoft.com/office/powerpoint/2010/main" val="37811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5CDE-F657-4677-93CC-3029E6E51E7D}"/>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F5010075-D195-4F4D-B84A-4006FFD41595}"/>
              </a:ext>
            </a:extLst>
          </p:cNvPr>
          <p:cNvSpPr>
            <a:spLocks noGrp="1"/>
          </p:cNvSpPr>
          <p:nvPr>
            <p:ph idx="1"/>
          </p:nvPr>
        </p:nvSpPr>
        <p:spPr>
          <a:xfrm>
            <a:off x="628650" y="1272540"/>
            <a:ext cx="4519820" cy="4904423"/>
          </a:xfrm>
        </p:spPr>
        <p:txBody>
          <a:bodyPr>
            <a:normAutofit lnSpcReduction="10000"/>
          </a:bodyPr>
          <a:lstStyle/>
          <a:p>
            <a:r>
              <a:rPr kumimoji="1" lang="en-US" altLang="ja-JP" dirty="0"/>
              <a:t>@</a:t>
            </a:r>
            <a:r>
              <a:rPr kumimoji="1" lang="en-US" altLang="ja-JP" dirty="0" err="1"/>
              <a:t>takuizum</a:t>
            </a:r>
            <a:r>
              <a:rPr kumimoji="1" lang="en-US" altLang="ja-JP" dirty="0"/>
              <a:t> </a:t>
            </a:r>
          </a:p>
          <a:p>
            <a:endParaRPr kumimoji="1" lang="en-US" altLang="ja-JP" dirty="0">
              <a:solidFill>
                <a:srgbClr val="ED1BD4"/>
              </a:solidFill>
            </a:endParaRPr>
          </a:p>
          <a:p>
            <a:r>
              <a:rPr kumimoji="1" lang="ja-JP" altLang="en-US">
                <a:solidFill>
                  <a:srgbClr val="ED1BD4"/>
                </a:solidFill>
              </a:rPr>
              <a:t>日アサ</a:t>
            </a:r>
            <a:r>
              <a:rPr kumimoji="1" lang="ja-JP" altLang="en-US"/>
              <a:t>大好き</a:t>
            </a:r>
            <a:endParaRPr kumimoji="1" lang="en-US" altLang="ja-JP" dirty="0"/>
          </a:p>
          <a:p>
            <a:endParaRPr kumimoji="1" lang="en-US" altLang="ja-JP" dirty="0"/>
          </a:p>
          <a:p>
            <a:r>
              <a:rPr kumimoji="1" lang="en-US" altLang="ja-JP" b="1" dirty="0">
                <a:latin typeface="Bradley Hand ITC" panose="020F0502020204030204" pitchFamily="34" charset="0"/>
                <a:cs typeface="Bradley Hand ITC" panose="020F0502020204030204" pitchFamily="34" charset="0"/>
              </a:rPr>
              <a:t>Psychometrician</a:t>
            </a:r>
            <a:r>
              <a:rPr kumimoji="1" lang="ja-JP" altLang="en-US" sz="1800"/>
              <a:t>見習い</a:t>
            </a:r>
            <a:endParaRPr kumimoji="1" lang="en-US" altLang="ja-JP" sz="1800" dirty="0"/>
          </a:p>
          <a:p>
            <a:endParaRPr kumimoji="1" lang="en-US" altLang="ja-JP" dirty="0"/>
          </a:p>
          <a:p>
            <a:r>
              <a:rPr lang="ja-JP" altLang="en-US"/>
              <a:t>研究員</a:t>
            </a:r>
            <a:endParaRPr lang="en-US" altLang="ja-JP" dirty="0"/>
          </a:p>
          <a:p>
            <a:pPr marL="0" indent="0">
              <a:buNone/>
            </a:pPr>
            <a:endParaRPr kumimoji="1" lang="en-US" altLang="ja-JP" dirty="0"/>
          </a:p>
          <a:p>
            <a:r>
              <a:rPr lang="en-US" altLang="ja-JP" dirty="0"/>
              <a:t>R</a:t>
            </a:r>
            <a:r>
              <a:rPr lang="ja-JP" altLang="en-US"/>
              <a:t>言語がメインで，ごく希に</a:t>
            </a:r>
            <a:r>
              <a:rPr lang="en-US" altLang="ja-JP" dirty="0"/>
              <a:t>Stan</a:t>
            </a:r>
            <a:r>
              <a:rPr lang="ja-JP" altLang="en-US"/>
              <a:t>と</a:t>
            </a:r>
            <a:r>
              <a:rPr lang="en-US" altLang="ja-JP" dirty="0"/>
              <a:t>C++</a:t>
            </a:r>
            <a:r>
              <a:rPr lang="ja-JP" altLang="en-US"/>
              <a:t>をかじる。</a:t>
            </a:r>
            <a:endParaRPr kumimoji="1" lang="ja-JP" altLang="en-US" dirty="0"/>
          </a:p>
        </p:txBody>
      </p:sp>
      <p:sp>
        <p:nvSpPr>
          <p:cNvPr id="4" name="日付プレースホルダー 3">
            <a:extLst>
              <a:ext uri="{FF2B5EF4-FFF2-40B4-BE49-F238E27FC236}">
                <a16:creationId xmlns:a16="http://schemas.microsoft.com/office/drawing/2014/main" id="{FF662D86-C3B6-1E4F-993A-8162FB98251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C718E05-88B9-0443-B90C-33BD57B5AA80}"/>
              </a:ext>
            </a:extLst>
          </p:cNvPr>
          <p:cNvSpPr>
            <a:spLocks noGrp="1"/>
          </p:cNvSpPr>
          <p:nvPr>
            <p:ph type="sldNum" sz="quarter" idx="12"/>
          </p:nvPr>
        </p:nvSpPr>
        <p:spPr/>
        <p:txBody>
          <a:bodyPr/>
          <a:lstStyle/>
          <a:p>
            <a:fld id="{96CDBB25-C504-48CE-AD21-66B001DFD4D2}" type="slidenum">
              <a:rPr kumimoji="1" lang="ja-JP" altLang="en-US" smtClean="0"/>
              <a:t>2</a:t>
            </a:fld>
            <a:endParaRPr kumimoji="1" lang="ja-JP" altLang="en-US"/>
          </a:p>
        </p:txBody>
      </p:sp>
    </p:spTree>
    <p:extLst>
      <p:ext uri="{BB962C8B-B14F-4D97-AF65-F5344CB8AC3E}">
        <p14:creationId xmlns:p14="http://schemas.microsoft.com/office/powerpoint/2010/main" val="244604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09BE1-9262-2E49-9FA0-F0103C84FEF6}"/>
              </a:ext>
            </a:extLst>
          </p:cNvPr>
          <p:cNvSpPr>
            <a:spLocks noGrp="1"/>
          </p:cNvSpPr>
          <p:nvPr>
            <p:ph type="title"/>
          </p:nvPr>
        </p:nvSpPr>
        <p:spPr/>
        <p:txBody>
          <a:bodyPr/>
          <a:lstStyle/>
          <a:p>
            <a:r>
              <a:rPr kumimoji="1" lang="en-US" altLang="ja-JP" dirty="0"/>
              <a:t>1</a:t>
            </a:r>
            <a:r>
              <a:rPr kumimoji="1" lang="ja-JP" altLang="en-US"/>
              <a:t>．項目反応理論</a:t>
            </a:r>
          </a:p>
        </p:txBody>
      </p:sp>
      <p:sp>
        <p:nvSpPr>
          <p:cNvPr id="3" name="テキスト プレースホルダー 2">
            <a:extLst>
              <a:ext uri="{FF2B5EF4-FFF2-40B4-BE49-F238E27FC236}">
                <a16:creationId xmlns:a16="http://schemas.microsoft.com/office/drawing/2014/main" id="{BBB97C3E-9ECA-394E-9083-F60150953A9F}"/>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70F10BFB-FAF2-CB4D-85CB-ABC14C49A9D0}"/>
              </a:ext>
            </a:extLst>
          </p:cNvPr>
          <p:cNvPicPr>
            <a:picLocks noChangeAspect="1"/>
          </p:cNvPicPr>
          <p:nvPr/>
        </p:nvPicPr>
        <p:blipFill>
          <a:blip r:embed="rId2"/>
          <a:stretch>
            <a:fillRect/>
          </a:stretch>
        </p:blipFill>
        <p:spPr>
          <a:xfrm>
            <a:off x="247426" y="527125"/>
            <a:ext cx="3700631" cy="2775473"/>
          </a:xfrm>
          <a:prstGeom prst="rect">
            <a:avLst/>
          </a:prstGeom>
        </p:spPr>
      </p:pic>
      <p:sp>
        <p:nvSpPr>
          <p:cNvPr id="5" name="日付プレースホルダー 4">
            <a:extLst>
              <a:ext uri="{FF2B5EF4-FFF2-40B4-BE49-F238E27FC236}">
                <a16:creationId xmlns:a16="http://schemas.microsoft.com/office/drawing/2014/main" id="{64566385-2E44-0642-B71C-FCBA2242E5EF}"/>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F595E243-A21C-AA4B-85C5-45378AC09364}"/>
              </a:ext>
            </a:extLst>
          </p:cNvPr>
          <p:cNvSpPr>
            <a:spLocks noGrp="1"/>
          </p:cNvSpPr>
          <p:nvPr>
            <p:ph type="sldNum" sz="quarter" idx="12"/>
          </p:nvPr>
        </p:nvSpPr>
        <p:spPr/>
        <p:txBody>
          <a:bodyPr/>
          <a:lstStyle/>
          <a:p>
            <a:fld id="{96CDBB25-C504-48CE-AD21-66B001DFD4D2}" type="slidenum">
              <a:rPr kumimoji="1" lang="ja-JP" altLang="en-US" smtClean="0"/>
              <a:t>20</a:t>
            </a:fld>
            <a:endParaRPr kumimoji="1" lang="ja-JP" altLang="en-US"/>
          </a:p>
        </p:txBody>
      </p:sp>
    </p:spTree>
    <p:extLst>
      <p:ext uri="{BB962C8B-B14F-4D97-AF65-F5344CB8AC3E}">
        <p14:creationId xmlns:p14="http://schemas.microsoft.com/office/powerpoint/2010/main" val="2652834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699FB-2A6C-5040-84EA-375324383B29}"/>
              </a:ext>
            </a:extLst>
          </p:cNvPr>
          <p:cNvSpPr>
            <a:spLocks noGrp="1"/>
          </p:cNvSpPr>
          <p:nvPr>
            <p:ph type="title"/>
          </p:nvPr>
        </p:nvSpPr>
        <p:spPr/>
        <p:txBody>
          <a:bodyPr>
            <a:normAutofit fontScale="90000"/>
          </a:bodyPr>
          <a:lstStyle/>
          <a:p>
            <a:r>
              <a:rPr kumimoji="1" lang="en-US" altLang="ja-JP" dirty="0"/>
              <a:t>IRT</a:t>
            </a:r>
            <a:r>
              <a:rPr kumimoji="1" lang="ja-JP" altLang="en-US"/>
              <a:t>の歴史</a:t>
            </a:r>
          </a:p>
        </p:txBody>
      </p:sp>
      <p:sp>
        <p:nvSpPr>
          <p:cNvPr id="3" name="コンテンツ プレースホルダー 2">
            <a:extLst>
              <a:ext uri="{FF2B5EF4-FFF2-40B4-BE49-F238E27FC236}">
                <a16:creationId xmlns:a16="http://schemas.microsoft.com/office/drawing/2014/main" id="{F8E942EB-C04F-7E42-8364-AD4787FED036}"/>
              </a:ext>
            </a:extLst>
          </p:cNvPr>
          <p:cNvSpPr>
            <a:spLocks noGrp="1"/>
          </p:cNvSpPr>
          <p:nvPr>
            <p:ph idx="1"/>
          </p:nvPr>
        </p:nvSpPr>
        <p:spPr/>
        <p:txBody>
          <a:bodyPr>
            <a:normAutofit/>
          </a:bodyPr>
          <a:lstStyle/>
          <a:p>
            <a:r>
              <a:rPr kumimoji="1" lang="en-US" altLang="ja-JP" dirty="0"/>
              <a:t>ETS</a:t>
            </a:r>
            <a:r>
              <a:rPr kumimoji="1" lang="ja-JP" altLang="en-US"/>
              <a:t>の研究員</a:t>
            </a:r>
            <a:r>
              <a:rPr lang="en-US" altLang="ja-JP" dirty="0"/>
              <a:t>F. M. Lord (1952) </a:t>
            </a:r>
            <a:r>
              <a:rPr lang="ja-JP" altLang="en-US"/>
              <a:t>のモノグラフによって体系化</a:t>
            </a:r>
            <a:endParaRPr lang="en-US" altLang="ja-JP" dirty="0"/>
          </a:p>
          <a:p>
            <a:pPr lvl="1"/>
            <a:r>
              <a:rPr kumimoji="1" lang="ja-JP" altLang="en-US"/>
              <a:t>実はそのまえに</a:t>
            </a:r>
            <a:r>
              <a:rPr kumimoji="1" lang="en-US" altLang="ja-JP" dirty="0" err="1"/>
              <a:t>Tuker</a:t>
            </a:r>
            <a:r>
              <a:rPr kumimoji="1" lang="ja-JP" altLang="en-US"/>
              <a:t>が</a:t>
            </a:r>
            <a:r>
              <a:rPr kumimoji="1" lang="en-US" altLang="ja-JP" dirty="0"/>
              <a:t>IRT</a:t>
            </a:r>
            <a:r>
              <a:rPr kumimoji="1" lang="ja-JP" altLang="en-US"/>
              <a:t>の先駆けとなるアイディアを</a:t>
            </a:r>
            <a:r>
              <a:rPr kumimoji="1" lang="en-US" altLang="ja-JP" dirty="0"/>
              <a:t>1946</a:t>
            </a:r>
            <a:r>
              <a:rPr kumimoji="1" lang="ja-JP" altLang="en-US"/>
              <a:t>年に発表していたが，主要な理論をまとめたのは</a:t>
            </a:r>
            <a:r>
              <a:rPr kumimoji="1" lang="en-US" altLang="ja-JP" dirty="0"/>
              <a:t>Lord</a:t>
            </a:r>
            <a:r>
              <a:rPr kumimoji="1" lang="ja-JP" altLang="en-US"/>
              <a:t>の功績が大きい。</a:t>
            </a:r>
            <a:endParaRPr kumimoji="1" lang="en-US" altLang="ja-JP" dirty="0"/>
          </a:p>
          <a:p>
            <a:pPr lvl="1"/>
            <a:endParaRPr kumimoji="1" lang="en-US" altLang="ja-JP" dirty="0"/>
          </a:p>
          <a:p>
            <a:r>
              <a:rPr lang="en-US" altLang="ja-JP" dirty="0"/>
              <a:t>1960~70</a:t>
            </a:r>
            <a:r>
              <a:rPr lang="ja-JP" altLang="en-US"/>
              <a:t>年代には主要なモデルはほとんど完成されていた。</a:t>
            </a:r>
            <a:endParaRPr lang="en-US" altLang="ja-JP" dirty="0"/>
          </a:p>
          <a:p>
            <a:pPr lvl="1"/>
            <a:r>
              <a:rPr kumimoji="1" lang="en-US" altLang="ja-JP" dirty="0"/>
              <a:t> </a:t>
            </a:r>
            <a:r>
              <a:rPr kumimoji="1" lang="en-US" altLang="ja-JP" dirty="0">
                <a:solidFill>
                  <a:schemeClr val="accent5">
                    <a:lumMod val="75000"/>
                  </a:schemeClr>
                </a:solidFill>
              </a:rPr>
              <a:t>1〜3 Parameter Logistic Model </a:t>
            </a:r>
            <a:r>
              <a:rPr kumimoji="1" lang="en-US" altLang="ja-JP" dirty="0"/>
              <a:t>(Lord &amp; Novick, 1968)</a:t>
            </a:r>
          </a:p>
          <a:p>
            <a:pPr lvl="1"/>
            <a:r>
              <a:rPr lang="en-US" altLang="ja-JP" dirty="0"/>
              <a:t>Graded Response Model (</a:t>
            </a:r>
            <a:r>
              <a:rPr lang="en-US" altLang="ja-JP" dirty="0" err="1"/>
              <a:t>Samejima</a:t>
            </a:r>
            <a:r>
              <a:rPr lang="en-US" altLang="ja-JP" dirty="0"/>
              <a:t>, 1969)</a:t>
            </a:r>
          </a:p>
          <a:p>
            <a:pPr lvl="1"/>
            <a:r>
              <a:rPr kumimoji="1" lang="en-US" altLang="ja-JP" dirty="0"/>
              <a:t>Nominal Response</a:t>
            </a:r>
            <a:r>
              <a:rPr lang="en-US" altLang="ja-JP" dirty="0"/>
              <a:t> Model (Bock, 1972)</a:t>
            </a:r>
          </a:p>
          <a:p>
            <a:pPr lvl="1"/>
            <a:r>
              <a:rPr kumimoji="1" lang="en-US" altLang="ja-JP" dirty="0"/>
              <a:t>Generalized Partial Credit Model (</a:t>
            </a:r>
            <a:r>
              <a:rPr kumimoji="1" lang="en-US" altLang="ja-JP" dirty="0" err="1"/>
              <a:t>Muraki</a:t>
            </a:r>
            <a:r>
              <a:rPr kumimoji="1" lang="en-US" altLang="ja-JP" dirty="0"/>
              <a:t>, 1992)</a:t>
            </a:r>
            <a:endParaRPr kumimoji="1" lang="ja-JP" altLang="en-US"/>
          </a:p>
        </p:txBody>
      </p:sp>
      <p:sp>
        <p:nvSpPr>
          <p:cNvPr id="4" name="日付プレースホルダー 3">
            <a:extLst>
              <a:ext uri="{FF2B5EF4-FFF2-40B4-BE49-F238E27FC236}">
                <a16:creationId xmlns:a16="http://schemas.microsoft.com/office/drawing/2014/main" id="{26A41622-D2DA-8F4B-AA38-730AB030C2A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FA969C9-80B2-8645-AF24-BD02620D2AF4}"/>
              </a:ext>
            </a:extLst>
          </p:cNvPr>
          <p:cNvSpPr>
            <a:spLocks noGrp="1"/>
          </p:cNvSpPr>
          <p:nvPr>
            <p:ph type="sldNum" sz="quarter" idx="12"/>
          </p:nvPr>
        </p:nvSpPr>
        <p:spPr/>
        <p:txBody>
          <a:bodyPr/>
          <a:lstStyle/>
          <a:p>
            <a:fld id="{96CDBB25-C504-48CE-AD21-66B001DFD4D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E5339673-DB2E-DE46-9E08-0734C6DC60F8}"/>
              </a:ext>
            </a:extLst>
          </p:cNvPr>
          <p:cNvSpPr txBox="1"/>
          <p:nvPr/>
        </p:nvSpPr>
        <p:spPr>
          <a:xfrm>
            <a:off x="123713" y="5288340"/>
            <a:ext cx="8391637" cy="1569660"/>
          </a:xfrm>
          <a:prstGeom prst="rect">
            <a:avLst/>
          </a:prstGeom>
          <a:noFill/>
        </p:spPr>
        <p:txBody>
          <a:bodyPr wrap="square" rtlCol="0">
            <a:spAutoFit/>
          </a:bodyPr>
          <a:lstStyle/>
          <a:p>
            <a:r>
              <a:rPr kumimoji="1" lang="en-US" altLang="ja-JP" sz="1200" dirty="0">
                <a:solidFill>
                  <a:schemeClr val="bg1">
                    <a:lumMod val="50000"/>
                  </a:schemeClr>
                </a:solidFill>
              </a:rPr>
              <a:t>Bock (1972). Estimating item parameters and latent ability when response are scored in two ore more nominal categories. </a:t>
            </a:r>
            <a:r>
              <a:rPr kumimoji="1" lang="en-US" altLang="ja-JP" sz="1200" dirty="0" err="1">
                <a:solidFill>
                  <a:schemeClr val="bg1">
                    <a:lumMod val="50000"/>
                  </a:schemeClr>
                </a:solidFill>
              </a:rPr>
              <a:t>Psychometrika</a:t>
            </a:r>
            <a:r>
              <a:rPr kumimoji="1" lang="en-US" altLang="ja-JP" sz="1200" dirty="0">
                <a:solidFill>
                  <a:schemeClr val="bg1">
                    <a:lumMod val="50000"/>
                  </a:schemeClr>
                </a:solidFill>
              </a:rPr>
              <a:t>, 37(1), 29-51.</a:t>
            </a:r>
          </a:p>
          <a:p>
            <a:r>
              <a:rPr kumimoji="1" lang="en-US" altLang="ja-JP" sz="1200" dirty="0">
                <a:solidFill>
                  <a:schemeClr val="bg1">
                    <a:lumMod val="50000"/>
                  </a:schemeClr>
                </a:solidFill>
              </a:rPr>
              <a:t>Lord (1952). A Theory of Test Scores. (Psychometric monograph No.7)</a:t>
            </a:r>
          </a:p>
          <a:p>
            <a:r>
              <a:rPr kumimoji="1" lang="en-US" altLang="ja-JP" sz="1200" dirty="0">
                <a:solidFill>
                  <a:schemeClr val="bg1">
                    <a:lumMod val="50000"/>
                  </a:schemeClr>
                </a:solidFill>
              </a:rPr>
              <a:t>Lord &amp; Novick (1968), Statistical Theories of Mental Test Scores. Addison-Wesley.</a:t>
            </a:r>
          </a:p>
          <a:p>
            <a:r>
              <a:rPr kumimoji="1" lang="en-US" altLang="ja-JP" sz="1200" dirty="0" err="1">
                <a:solidFill>
                  <a:schemeClr val="bg1">
                    <a:lumMod val="50000"/>
                  </a:schemeClr>
                </a:solidFill>
              </a:rPr>
              <a:t>Muraki</a:t>
            </a:r>
            <a:r>
              <a:rPr kumimoji="1" lang="en-US" altLang="ja-JP" sz="1200" dirty="0">
                <a:solidFill>
                  <a:schemeClr val="bg1">
                    <a:lumMod val="50000"/>
                  </a:schemeClr>
                </a:solidFill>
              </a:rPr>
              <a:t> (1992). A generalized partial credit model: Application of an EM algorithm. Applied Psychological Measurement, 16(2), 159-176.</a:t>
            </a:r>
          </a:p>
          <a:p>
            <a:r>
              <a:rPr kumimoji="1" lang="en-US" altLang="ja-JP" sz="1200" dirty="0" err="1">
                <a:solidFill>
                  <a:schemeClr val="bg1">
                    <a:lumMod val="50000"/>
                  </a:schemeClr>
                </a:solidFill>
              </a:rPr>
              <a:t>Samejima</a:t>
            </a:r>
            <a:r>
              <a:rPr kumimoji="1" lang="en-US" altLang="ja-JP" sz="1200" dirty="0">
                <a:solidFill>
                  <a:schemeClr val="bg1">
                    <a:lumMod val="50000"/>
                  </a:schemeClr>
                </a:solidFill>
              </a:rPr>
              <a:t> (1969). Estimation of latent ability using a response pattern of graded scores. </a:t>
            </a:r>
            <a:r>
              <a:rPr kumimoji="1" lang="en-US" altLang="ja-JP" sz="1200" dirty="0" err="1">
                <a:solidFill>
                  <a:schemeClr val="bg1">
                    <a:lumMod val="50000"/>
                  </a:schemeClr>
                </a:solidFill>
              </a:rPr>
              <a:t>Psychometrika</a:t>
            </a:r>
            <a:r>
              <a:rPr kumimoji="1" lang="en-US" altLang="ja-JP" sz="1200" dirty="0">
                <a:solidFill>
                  <a:schemeClr val="bg1">
                    <a:lumMod val="50000"/>
                  </a:schemeClr>
                </a:solidFill>
              </a:rPr>
              <a:t> Monograph Supplement, 34(4). 100-114.</a:t>
            </a:r>
          </a:p>
        </p:txBody>
      </p:sp>
    </p:spTree>
    <p:extLst>
      <p:ext uri="{BB962C8B-B14F-4D97-AF65-F5344CB8AC3E}">
        <p14:creationId xmlns:p14="http://schemas.microsoft.com/office/powerpoint/2010/main" val="217351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65EE3F5D-E117-B843-B1EE-23FC8470C625}"/>
              </a:ext>
            </a:extLst>
          </p:cNvPr>
          <p:cNvSpPr/>
          <p:nvPr/>
        </p:nvSpPr>
        <p:spPr>
          <a:xfrm>
            <a:off x="1735331" y="4493442"/>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BF51E6F9-936A-E34F-802C-3D1F1B1CD0F5}"/>
              </a:ext>
            </a:extLst>
          </p:cNvPr>
          <p:cNvSpPr/>
          <p:nvPr/>
        </p:nvSpPr>
        <p:spPr>
          <a:xfrm>
            <a:off x="1717705" y="1871529"/>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5D5F0D1-EBF1-0C40-BCB9-90466087537D}"/>
              </a:ext>
            </a:extLst>
          </p:cNvPr>
          <p:cNvSpPr>
            <a:spLocks noGrp="1"/>
          </p:cNvSpPr>
          <p:nvPr>
            <p:ph type="title"/>
          </p:nvPr>
        </p:nvSpPr>
        <p:spPr/>
        <p:txBody>
          <a:bodyPr>
            <a:normAutofit fontScale="90000"/>
          </a:bodyPr>
          <a:lstStyle/>
          <a:p>
            <a:r>
              <a:rPr kumimoji="1" lang="ja-JP" altLang="en-US"/>
              <a:t>基本的なモデル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66184B-04EE-FD4E-A77E-5325C56BC8DB}"/>
                  </a:ext>
                </a:extLst>
              </p:cNvPr>
              <p:cNvSpPr>
                <a:spLocks noGrp="1"/>
              </p:cNvSpPr>
              <p:nvPr>
                <p:ph idx="1"/>
              </p:nvPr>
            </p:nvSpPr>
            <p:spPr>
              <a:xfrm>
                <a:off x="620104" y="1272540"/>
                <a:ext cx="7886700" cy="4904423"/>
              </a:xfrm>
            </p:spPr>
            <p:txBody>
              <a:bodyPr/>
              <a:lstStyle/>
              <a:p>
                <a:r>
                  <a:rPr kumimoji="1" lang="en-US" altLang="ja-JP" dirty="0"/>
                  <a:t>2PLM</a:t>
                </a:r>
                <a:r>
                  <a:rPr kumimoji="1" lang="ja-JP" altLang="en-US"/>
                  <a:t>（</a:t>
                </a:r>
                <a:r>
                  <a:rPr kumimoji="1" lang="en-US" altLang="ja-JP" dirty="0"/>
                  <a:t>NOM</a:t>
                </a:r>
                <a:r>
                  <a:rPr kumimoji="1" lang="ja-JP" altLang="en-US"/>
                  <a:t>）</a:t>
                </a:r>
                <a:endParaRPr kumimoji="1" lang="en-US" altLang="ja-JP" dirty="0"/>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𝑃</m:t>
                          </m:r>
                        </m:e>
                        <m:sub>
                          <m:r>
                            <a:rPr kumimoji="1" lang="en-US" altLang="ja-JP" b="0" i="1" smtClean="0">
                              <a:solidFill>
                                <a:schemeClr val="bg1"/>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𝜃</m:t>
                              </m:r>
                            </m:e>
                            <m:sub>
                              <m:r>
                                <a:rPr kumimoji="1" lang="en-US" altLang="ja-JP" b="0" i="1" smtClean="0">
                                  <a:solidFill>
                                    <a:schemeClr val="bg1"/>
                                  </a:solidFill>
                                  <a:latin typeface="Cambria Math" panose="02040503050406030204" pitchFamily="18" charset="0"/>
                                </a:rPr>
                                <m:t>𝑖</m:t>
                              </m:r>
                            </m:sub>
                          </m:sSub>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func>
                            <m:funcPr>
                              <m:ctrlPr>
                                <a:rPr kumimoji="1" lang="en-US" altLang="ja-JP" b="0" i="1" smtClean="0">
                                  <a:solidFill>
                                    <a:schemeClr val="bg1"/>
                                  </a:solidFill>
                                  <a:latin typeface="Cambria Math" panose="02040503050406030204" pitchFamily="18" charset="0"/>
                                </a:rPr>
                              </m:ctrlPr>
                            </m:funcPr>
                            <m:fName>
                              <m:r>
                                <m:rPr>
                                  <m:sty m:val="p"/>
                                </m:rPr>
                                <a:rPr kumimoji="1" lang="en-US" altLang="ja-JP" b="0" i="0" smtClean="0">
                                  <a:solidFill>
                                    <a:schemeClr val="bg1"/>
                                  </a:solidFill>
                                  <a:latin typeface="Cambria Math" panose="02040503050406030204" pitchFamily="18" charset="0"/>
                                </a:rPr>
                                <m:t>exp</m:t>
                              </m:r>
                            </m:fName>
                            <m:e>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𝐷</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𝑎</m:t>
                                      </m:r>
                                    </m:e>
                                    <m:sub>
                                      <m:r>
                                        <a:rPr kumimoji="1" lang="en-US" altLang="ja-JP" b="0" i="1" smtClean="0">
                                          <a:solidFill>
                                            <a:srgbClr val="0070C0"/>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rgbClr val="FFC000"/>
                                              </a:solidFill>
                                              <a:latin typeface="Cambria Math" panose="02040503050406030204" pitchFamily="18" charset="0"/>
                                            </a:rPr>
                                          </m:ctrlPr>
                                        </m:sSubPr>
                                        <m:e>
                                          <m:r>
                                            <a:rPr kumimoji="1" lang="en-US" altLang="ja-JP" b="0" i="1" smtClean="0">
                                              <a:solidFill>
                                                <a:srgbClr val="FFC000"/>
                                              </a:solidFill>
                                              <a:latin typeface="Cambria Math" panose="02040503050406030204" pitchFamily="18" charset="0"/>
                                            </a:rPr>
                                            <m:t>𝜃</m:t>
                                          </m:r>
                                        </m:e>
                                        <m:sub>
                                          <m:r>
                                            <a:rPr kumimoji="1" lang="en-US" altLang="ja-JP" b="0" i="1" smtClean="0">
                                              <a:solidFill>
                                                <a:srgbClr val="FFC000"/>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𝑏</m:t>
                                          </m:r>
                                        </m:e>
                                        <m:sub>
                                          <m:r>
                                            <a:rPr kumimoji="1" lang="en-US" altLang="ja-JP" b="0" i="1" smtClean="0">
                                              <a:solidFill>
                                                <a:srgbClr val="0070C0"/>
                                              </a:solidFill>
                                              <a:latin typeface="Cambria Math" panose="02040503050406030204" pitchFamily="18" charset="0"/>
                                            </a:rPr>
                                            <m:t>𝑗</m:t>
                                          </m:r>
                                        </m:sub>
                                      </m:sSub>
                                    </m:e>
                                  </m:d>
                                </m:e>
                              </m:d>
                            </m:e>
                          </m:func>
                        </m:den>
                      </m:f>
                    </m:oMath>
                  </m:oMathPara>
                </a14:m>
                <a:endParaRPr kumimoji="1" lang="en-US" altLang="ja-JP" b="0" i="1" dirty="0">
                  <a:solidFill>
                    <a:schemeClr val="bg1"/>
                  </a:solidFill>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sz="2000" dirty="0">
                    <a:latin typeface="Cambria Math" panose="02040503050406030204" pitchFamily="18" charset="0"/>
                  </a:rPr>
                  <a:t>D</a:t>
                </a:r>
                <a:r>
                  <a:rPr lang="ja-JP" altLang="en-US" sz="2000">
                    <a:latin typeface="Cambria Math" panose="02040503050406030204" pitchFamily="18" charset="0"/>
                  </a:rPr>
                  <a:t>＝</a:t>
                </a:r>
                <a:r>
                  <a:rPr lang="en-US" altLang="ja-JP" sz="2000" dirty="0">
                    <a:latin typeface="Cambria Math" panose="02040503050406030204" pitchFamily="18" charset="0"/>
                  </a:rPr>
                  <a:t>1.702</a:t>
                </a:r>
                <a:r>
                  <a:rPr lang="ja-JP" altLang="en-US" sz="2000" i="1">
                    <a:latin typeface="Cambria Math" panose="02040503050406030204" pitchFamily="18" charset="0"/>
                  </a:rPr>
                  <a:t>のときに以下の正規累積モデルによく近似する</a:t>
                </a:r>
                <a:r>
                  <a:rPr lang="en-US" altLang="ja-JP" sz="2000" dirty="0">
                    <a:latin typeface="Cambria Math" panose="02040503050406030204" pitchFamily="18" charset="0"/>
                  </a:rPr>
                  <a:t>(</a:t>
                </a:r>
                <a:r>
                  <a:rPr lang="ja-JP" altLang="en-US" sz="2000">
                    <a:latin typeface="Cambria Math" panose="02040503050406030204" pitchFamily="18" charset="0"/>
                  </a:rPr>
                  <a:t>全体で誤差が</a:t>
                </a:r>
                <a:r>
                  <a:rPr lang="en-US" altLang="ja-JP" sz="2000" dirty="0">
                    <a:latin typeface="Cambria Math" panose="02040503050406030204" pitchFamily="18" charset="0"/>
                  </a:rPr>
                  <a:t>0.01</a:t>
                </a:r>
                <a:r>
                  <a:rPr lang="ja-JP" altLang="en-US" sz="2000">
                    <a:latin typeface="Cambria Math" panose="02040503050406030204" pitchFamily="18" charset="0"/>
                  </a:rPr>
                  <a:t>未満</a:t>
                </a:r>
                <a:r>
                  <a:rPr lang="en-US" altLang="ja-JP" sz="2000" dirty="0">
                    <a:latin typeface="Cambria Math" panose="02040503050406030204" pitchFamily="18" charset="0"/>
                  </a:rPr>
                  <a:t>)</a:t>
                </a:r>
                <a:r>
                  <a:rPr lang="ja-JP" altLang="en-US" sz="2000" i="1">
                    <a:latin typeface="Cambria Math" panose="02040503050406030204" pitchFamily="18" charset="0"/>
                  </a:rPr>
                  <a:t>。</a:t>
                </a:r>
                <a:endParaRPr lang="en-US" altLang="ja-JP" sz="2000"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ad>
                            <m:radPr>
                              <m:degHide m:val="on"/>
                              <m:ctrlPr>
                                <a:rPr lang="en-US" altLang="ja-JP" i="1">
                                  <a:solidFill>
                                    <a:schemeClr val="bg1"/>
                                  </a:solidFill>
                                  <a:latin typeface="Cambria Math" panose="02040503050406030204" pitchFamily="18" charset="0"/>
                                  <a:ea typeface="Cambria Math" panose="02040503050406030204" pitchFamily="18" charset="0"/>
                                </a:rPr>
                              </m:ctrlPr>
                            </m:radPr>
                            <m:deg/>
                            <m:e>
                              <m:r>
                                <a:rPr lang="en-US" altLang="ja-JP" i="1">
                                  <a:solidFill>
                                    <a:schemeClr val="bg1"/>
                                  </a:solidFill>
                                  <a:latin typeface="Cambria Math" panose="02040503050406030204" pitchFamily="18" charset="0"/>
                                  <a:ea typeface="Cambria Math" panose="02040503050406030204" pitchFamily="18" charset="0"/>
                                </a:rPr>
                                <m:t>2</m:t>
                              </m:r>
                              <m:r>
                                <a:rPr lang="en-US" altLang="ja-JP" i="1">
                                  <a:solidFill>
                                    <a:schemeClr val="bg1"/>
                                  </a:solidFill>
                                  <a:latin typeface="Cambria Math" panose="02040503050406030204" pitchFamily="18" charset="0"/>
                                  <a:ea typeface="Cambria Math" panose="02040503050406030204" pitchFamily="18" charset="0"/>
                                </a:rPr>
                                <m:t>𝜋</m:t>
                              </m:r>
                            </m:e>
                          </m:rad>
                        </m:den>
                      </m:f>
                      <m:nary>
                        <m:naryPr>
                          <m:limLoc m:val="undOvr"/>
                          <m:ctrlPr>
                            <a:rPr lang="en-US" altLang="ja-JP" i="1">
                              <a:solidFill>
                                <a:schemeClr val="bg1"/>
                              </a:solidFill>
                              <a:latin typeface="Cambria Math" panose="02040503050406030204" pitchFamily="18" charset="0"/>
                              <a:ea typeface="Cambria Math" panose="02040503050406030204" pitchFamily="18" charset="0"/>
                            </a:rPr>
                          </m:ctrlPr>
                        </m:naryPr>
                        <m:sub>
                          <m:r>
                            <m:rPr>
                              <m:brk m:alnAt="24"/>
                            </m:rP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m:t>
                          </m:r>
                        </m:sub>
                        <m:sup>
                          <m:r>
                            <a:rPr lang="en-US" altLang="ja-JP" i="1" smtClean="0">
                              <a:solidFill>
                                <a:srgbClr val="0070C0"/>
                              </a:solidFill>
                              <a:latin typeface="Cambria Math" panose="02040503050406030204" pitchFamily="18" charset="0"/>
                              <a:ea typeface="Cambria Math" panose="02040503050406030204" pitchFamily="18" charset="0"/>
                            </a:rPr>
                            <m:t>𝑎</m:t>
                          </m:r>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smtClean="0">
                                  <a:solidFill>
                                    <a:srgbClr val="FFC000"/>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𝑏</m:t>
                              </m:r>
                            </m:e>
                          </m:d>
                        </m:sup>
                        <m:e>
                          <m:func>
                            <m:funcPr>
                              <m:ctrlPr>
                                <a:rPr lang="en-US" altLang="ja-JP" i="1">
                                  <a:solidFill>
                                    <a:schemeClr val="bg1"/>
                                  </a:solidFill>
                                  <a:latin typeface="Cambria Math" panose="02040503050406030204" pitchFamily="18" charset="0"/>
                                  <a:ea typeface="Cambria Math" panose="02040503050406030204" pitchFamily="18" charset="0"/>
                                </a:rPr>
                              </m:ctrlPr>
                            </m:funcPr>
                            <m:fName>
                              <m:r>
                                <m:rPr>
                                  <m:sty m:val="p"/>
                                </m:rPr>
                                <a:rPr lang="en-US" altLang="ja-JP">
                                  <a:solidFill>
                                    <a:schemeClr val="bg1"/>
                                  </a:solidFill>
                                  <a:latin typeface="Cambria Math" panose="02040503050406030204" pitchFamily="18" charset="0"/>
                                  <a:ea typeface="Cambria Math" panose="02040503050406030204" pitchFamily="18" charset="0"/>
                                </a:rPr>
                                <m:t>exp</m:t>
                              </m:r>
                            </m:fName>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
                                        <a:rPr lang="en-US" altLang="ja-JP" i="1">
                                          <a:solidFill>
                                            <a:schemeClr val="bg1"/>
                                          </a:solidFill>
                                          <a:latin typeface="Cambria Math" panose="02040503050406030204" pitchFamily="18" charset="0"/>
                                          <a:ea typeface="Cambria Math" panose="02040503050406030204" pitchFamily="18" charset="0"/>
                                        </a:rPr>
                                        <m:t>2</m:t>
                                      </m:r>
                                    </m:den>
                                  </m:f>
                                  <m:f>
                                    <m:fPr>
                                      <m:ctrlPr>
                                        <a:rPr lang="en-US" altLang="ja-JP" i="1">
                                          <a:solidFill>
                                            <a:schemeClr val="bg1"/>
                                          </a:solidFill>
                                          <a:latin typeface="Cambria Math" panose="02040503050406030204" pitchFamily="18" charset="0"/>
                                          <a:ea typeface="Cambria Math" panose="02040503050406030204" pitchFamily="18" charset="0"/>
                                        </a:rPr>
                                      </m:ctrlPr>
                                    </m:fPr>
                                    <m:num>
                                      <m:sSup>
                                        <m:sSupPr>
                                          <m:ctrlPr>
                                            <a:rPr lang="en-US" altLang="ja-JP" i="1">
                                              <a:solidFill>
                                                <a:schemeClr val="bg1"/>
                                              </a:solidFill>
                                              <a:latin typeface="Cambria Math" panose="02040503050406030204" pitchFamily="18" charset="0"/>
                                              <a:ea typeface="Cambria Math" panose="02040503050406030204" pitchFamily="18" charset="0"/>
                                            </a:rPr>
                                          </m:ctrlPr>
                                        </m:sSupPr>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𝜇</m:t>
                                              </m:r>
                                            </m:e>
                                          </m:d>
                                        </m:e>
                                        <m:sup>
                                          <m:r>
                                            <a:rPr lang="en-US" altLang="ja-JP" i="1">
                                              <a:solidFill>
                                                <a:schemeClr val="bg1"/>
                                              </a:solidFill>
                                              <a:latin typeface="Cambria Math" panose="02040503050406030204" pitchFamily="18" charset="0"/>
                                              <a:ea typeface="Cambria Math" panose="02040503050406030204" pitchFamily="18" charset="0"/>
                                            </a:rPr>
                                            <m:t>2</m:t>
                                          </m:r>
                                        </m:sup>
                                      </m:sSup>
                                    </m:num>
                                    <m:den>
                                      <m:sSup>
                                        <m:sSupPr>
                                          <m:ctrlPr>
                                            <a:rPr lang="en-US" altLang="ja-JP" i="1">
                                              <a:solidFill>
                                                <a:schemeClr val="bg1"/>
                                              </a:solidFill>
                                              <a:latin typeface="Cambria Math" panose="02040503050406030204" pitchFamily="18" charset="0"/>
                                              <a:ea typeface="Cambria Math" panose="02040503050406030204" pitchFamily="18" charset="0"/>
                                            </a:rPr>
                                          </m:ctrlPr>
                                        </m:sSupPr>
                                        <m:e>
                                          <m:r>
                                            <a:rPr lang="en-US" altLang="ja-JP" i="1">
                                              <a:solidFill>
                                                <a:schemeClr val="bg1"/>
                                              </a:solidFill>
                                              <a:latin typeface="Cambria Math" panose="02040503050406030204" pitchFamily="18" charset="0"/>
                                              <a:ea typeface="Cambria Math" panose="02040503050406030204" pitchFamily="18" charset="0"/>
                                            </a:rPr>
                                            <m:t>𝜎</m:t>
                                          </m:r>
                                        </m:e>
                                        <m:sup>
                                          <m:r>
                                            <a:rPr lang="en-US" altLang="ja-JP" i="1">
                                              <a:solidFill>
                                                <a:schemeClr val="bg1"/>
                                              </a:solidFill>
                                              <a:latin typeface="Cambria Math" panose="02040503050406030204" pitchFamily="18" charset="0"/>
                                              <a:ea typeface="Cambria Math" panose="02040503050406030204" pitchFamily="18" charset="0"/>
                                            </a:rPr>
                                            <m:t>2</m:t>
                                          </m:r>
                                        </m:sup>
                                      </m:sSup>
                                    </m:den>
                                  </m:f>
                                </m:e>
                              </m:d>
                            </m:e>
                          </m:func>
                        </m:e>
                      </m:nary>
                    </m:oMath>
                  </m:oMathPara>
                </a14:m>
                <a:endParaRPr kumimoji="1" lang="en-US" altLang="ja-JP" b="0" i="1" dirty="0">
                  <a:solidFill>
                    <a:schemeClr val="bg1"/>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0866184B-04EE-FD4E-A77E-5325C56BC8DB}"/>
                  </a:ext>
                </a:extLst>
              </p:cNvPr>
              <p:cNvSpPr>
                <a:spLocks noGrp="1" noRot="1" noChangeAspect="1" noMove="1" noResize="1" noEditPoints="1" noAdjustHandles="1" noChangeArrowheads="1" noChangeShapeType="1" noTextEdit="1"/>
              </p:cNvSpPr>
              <p:nvPr>
                <p:ph idx="1"/>
              </p:nvPr>
            </p:nvSpPr>
            <p:spPr>
              <a:xfrm>
                <a:off x="620104" y="1272540"/>
                <a:ext cx="7886700" cy="4904423"/>
              </a:xfrm>
              <a:blipFill>
                <a:blip r:embed="rId2"/>
                <a:stretch>
                  <a:fillRect l="-1286" t="-2584" b="-4857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7D52799-1D47-2343-9177-998F4EC29D5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9FDC592-05B8-F443-A73D-319C6D914262}"/>
              </a:ext>
            </a:extLst>
          </p:cNvPr>
          <p:cNvSpPr>
            <a:spLocks noGrp="1"/>
          </p:cNvSpPr>
          <p:nvPr>
            <p:ph type="sldNum" sz="quarter" idx="12"/>
          </p:nvPr>
        </p:nvSpPr>
        <p:spPr/>
        <p:txBody>
          <a:bodyPr/>
          <a:lstStyle/>
          <a:p>
            <a:fld id="{96CDBB25-C504-48CE-AD21-66B001DFD4D2}" type="slidenum">
              <a:rPr kumimoji="1" lang="ja-JP" altLang="en-US" smtClean="0"/>
              <a:t>22</a:t>
            </a:fld>
            <a:endParaRPr kumimoji="1" lang="ja-JP" altLang="en-US"/>
          </a:p>
        </p:txBody>
      </p:sp>
    </p:spTree>
    <p:extLst>
      <p:ext uri="{BB962C8B-B14F-4D97-AF65-F5344CB8AC3E}">
        <p14:creationId xmlns:p14="http://schemas.microsoft.com/office/powerpoint/2010/main" val="165629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F6BCA-6F11-E441-BE7A-A81E7DFAD1DD}"/>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998AC9EF-91CC-6F41-AF0A-DA97AE145E94}"/>
              </a:ext>
            </a:extLst>
          </p:cNvPr>
          <p:cNvSpPr>
            <a:spLocks noGrp="1"/>
          </p:cNvSpPr>
          <p:nvPr>
            <p:ph idx="1"/>
          </p:nvPr>
        </p:nvSpPr>
        <p:spPr/>
        <p:txBody>
          <a:bodyPr/>
          <a:lstStyle/>
          <a:p>
            <a:r>
              <a:rPr kumimoji="1" lang="en-US" altLang="ja-JP" dirty="0"/>
              <a:t>2PL</a:t>
            </a:r>
            <a:r>
              <a:rPr kumimoji="1" lang="ja-JP" altLang="en-US"/>
              <a:t>の</a:t>
            </a:r>
            <a:r>
              <a:rPr kumimoji="1" lang="en-US" altLang="ja-JP" dirty="0"/>
              <a:t>ICC</a:t>
            </a:r>
            <a:r>
              <a:rPr kumimoji="1" lang="ja-JP" altLang="en-US"/>
              <a:t>と，確率</a:t>
            </a:r>
            <a:r>
              <a:rPr kumimoji="1" lang="en-US" altLang="ja-JP" dirty="0"/>
              <a:t>0.5</a:t>
            </a:r>
            <a:r>
              <a:rPr kumimoji="1" lang="ja-JP" altLang="en-US"/>
              <a:t>の位置がちょうど</a:t>
            </a:r>
            <a:r>
              <a:rPr kumimoji="1" lang="en-US" altLang="ja-JP" dirty="0"/>
              <a:t>¥theta</a:t>
            </a:r>
            <a:r>
              <a:rPr kumimoji="1" lang="ja-JP" altLang="en-US"/>
              <a:t>と同じになることを示す。</a:t>
            </a:r>
          </a:p>
        </p:txBody>
      </p:sp>
      <p:sp>
        <p:nvSpPr>
          <p:cNvPr id="4" name="日付プレースホルダー 3">
            <a:extLst>
              <a:ext uri="{FF2B5EF4-FFF2-40B4-BE49-F238E27FC236}">
                <a16:creationId xmlns:a16="http://schemas.microsoft.com/office/drawing/2014/main" id="{B2C412AF-7221-D341-AF01-005B38AB65A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C5BEEB3-10B5-0344-8C50-B0E9D2659553}"/>
              </a:ext>
            </a:extLst>
          </p:cNvPr>
          <p:cNvSpPr>
            <a:spLocks noGrp="1"/>
          </p:cNvSpPr>
          <p:nvPr>
            <p:ph type="sldNum" sz="quarter" idx="12"/>
          </p:nvPr>
        </p:nvSpPr>
        <p:spPr/>
        <p:txBody>
          <a:bodyPr/>
          <a:lstStyle/>
          <a:p>
            <a:fld id="{96CDBB25-C504-48CE-AD21-66B001DFD4D2}" type="slidenum">
              <a:rPr kumimoji="1" lang="ja-JP" altLang="en-US" smtClean="0"/>
              <a:t>23</a:t>
            </a:fld>
            <a:endParaRPr kumimoji="1" lang="ja-JP" altLang="en-US"/>
          </a:p>
        </p:txBody>
      </p:sp>
      <p:pic>
        <p:nvPicPr>
          <p:cNvPr id="6" name="図 5">
            <a:extLst>
              <a:ext uri="{FF2B5EF4-FFF2-40B4-BE49-F238E27FC236}">
                <a16:creationId xmlns:a16="http://schemas.microsoft.com/office/drawing/2014/main" id="{B39D38BF-F488-B142-8F09-7EBDA5F6EF55}"/>
              </a:ext>
            </a:extLst>
          </p:cNvPr>
          <p:cNvPicPr>
            <a:picLocks noChangeAspect="1"/>
          </p:cNvPicPr>
          <p:nvPr/>
        </p:nvPicPr>
        <p:blipFill>
          <a:blip r:embed="rId2"/>
          <a:stretch>
            <a:fillRect/>
          </a:stretch>
        </p:blipFill>
        <p:spPr>
          <a:xfrm>
            <a:off x="133350" y="511176"/>
            <a:ext cx="8877300" cy="6210300"/>
          </a:xfrm>
          <a:prstGeom prst="rect">
            <a:avLst/>
          </a:prstGeom>
        </p:spPr>
      </p:pic>
    </p:spTree>
    <p:extLst>
      <p:ext uri="{BB962C8B-B14F-4D97-AF65-F5344CB8AC3E}">
        <p14:creationId xmlns:p14="http://schemas.microsoft.com/office/powerpoint/2010/main" val="3332693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02230D70-E0E1-E144-98F8-13A1B3D70701}"/>
              </a:ext>
            </a:extLst>
          </p:cNvPr>
          <p:cNvSpPr/>
          <p:nvPr/>
        </p:nvSpPr>
        <p:spPr>
          <a:xfrm>
            <a:off x="555476" y="1170773"/>
            <a:ext cx="7959873" cy="87167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26AAA37-7F3C-FD4A-BE5C-B2FF4D17572D}"/>
              </a:ext>
            </a:extLst>
          </p:cNvPr>
          <p:cNvSpPr>
            <a:spLocks noGrp="1"/>
          </p:cNvSpPr>
          <p:nvPr>
            <p:ph type="title"/>
          </p:nvPr>
        </p:nvSpPr>
        <p:spPr/>
        <p:txBody>
          <a:bodyPr>
            <a:normAutofit fontScale="90000"/>
          </a:bodyPr>
          <a:lstStyle/>
          <a:p>
            <a:r>
              <a:rPr kumimoji="1" lang="ja-JP" altLang="en-US"/>
              <a:t>パラメタの推定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0BAAC6-EDBB-8943-B6DF-FEAE50E45A87}"/>
                  </a:ext>
                </a:extLst>
              </p:cNvPr>
              <p:cNvSpPr>
                <a:spLocks noGrp="1"/>
              </p:cNvSpPr>
              <p:nvPr>
                <p:ph idx="1"/>
              </p:nvPr>
            </p:nvSpPr>
            <p:spPr>
              <a:xfrm>
                <a:off x="555476" y="1342913"/>
                <a:ext cx="7886700" cy="5305715"/>
              </a:xfrm>
            </p:spPr>
            <p:txBody>
              <a:bodyPr>
                <a:normAutofit fontScale="92500"/>
              </a:bodyPr>
              <a:lstStyle/>
              <a:p>
                <a:r>
                  <a:rPr kumimoji="1" lang="ja-JP" altLang="en-US">
                    <a:solidFill>
                      <a:schemeClr val="bg1"/>
                    </a:solidFill>
                  </a:rPr>
                  <a:t>受検者のパラメタ</a:t>
                </a:r>
                <a14:m>
                  <m:oMath xmlns:m="http://schemas.openxmlformats.org/officeDocument/2006/math">
                    <m:r>
                      <a:rPr kumimoji="1" lang="en-US" altLang="ja-JP" b="0" i="1" smtClean="0">
                        <a:solidFill>
                          <a:schemeClr val="bg1"/>
                        </a:solidFill>
                        <a:latin typeface="Cambria Math" panose="02040503050406030204" pitchFamily="18" charset="0"/>
                      </a:rPr>
                      <m:t>𝜃</m:t>
                    </m:r>
                  </m:oMath>
                </a14:m>
                <a:r>
                  <a:rPr kumimoji="1" lang="ja-JP" altLang="en-US">
                    <a:solidFill>
                      <a:schemeClr val="bg1"/>
                    </a:solidFill>
                  </a:rPr>
                  <a:t>と項目のパラメタ</a:t>
                </a:r>
                <a14:m>
                  <m:oMath xmlns:m="http://schemas.openxmlformats.org/officeDocument/2006/math">
                    <m:r>
                      <a:rPr kumimoji="1" lang="en-US" altLang="ja-JP" b="0" i="1" smtClean="0">
                        <a:solidFill>
                          <a:schemeClr val="bg1"/>
                        </a:solidFill>
                        <a:latin typeface="Cambria Math" panose="02040503050406030204" pitchFamily="18" charset="0"/>
                      </a:rPr>
                      <m:t>𝑎</m:t>
                    </m:r>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𝑏</m:t>
                    </m:r>
                  </m:oMath>
                </a14:m>
                <a:r>
                  <a:rPr kumimoji="1" lang="ja-JP" altLang="en-US">
                    <a:solidFill>
                      <a:schemeClr val="bg1"/>
                    </a:solidFill>
                  </a:rPr>
                  <a:t>を推定したい。</a:t>
                </a:r>
                <a:endParaRPr kumimoji="1" lang="en-US" altLang="ja-JP" dirty="0">
                  <a:solidFill>
                    <a:schemeClr val="bg1"/>
                  </a:solidFill>
                </a:endParaRPr>
              </a:p>
              <a:p>
                <a:pPr lvl="1"/>
                <a:endParaRPr lang="en-US" altLang="ja-JP" dirty="0"/>
              </a:p>
              <a:p>
                <a:pPr lvl="1"/>
                <a:r>
                  <a:rPr lang="ja-JP" altLang="en-US"/>
                  <a:t>確率モデルが得られているので，最尤推定</a:t>
                </a:r>
                <a:r>
                  <a:rPr lang="en-US" altLang="ja-JP" dirty="0"/>
                  <a:t>or</a:t>
                </a:r>
                <a:r>
                  <a:rPr lang="ja-JP" altLang="en-US"/>
                  <a:t>ベイズ推定をすれば</a:t>
                </a:r>
                <a:r>
                  <a:rPr lang="en-US" altLang="ja-JP" dirty="0"/>
                  <a:t>OK</a:t>
                </a:r>
                <a:r>
                  <a:rPr lang="ja-JP" altLang="en-US"/>
                  <a:t>！</a:t>
                </a:r>
                <a:endParaRPr lang="en-US" altLang="ja-JP" dirty="0"/>
              </a:p>
              <a:p>
                <a:pPr lvl="1"/>
                <a:r>
                  <a:rPr lang="ja-JP" altLang="en-US"/>
                  <a:t>基本的には項目</a:t>
                </a:r>
                <a:r>
                  <a:rPr lang="en-US" altLang="ja-JP" dirty="0"/>
                  <a:t>-&gt; </a:t>
                </a:r>
                <a:r>
                  <a:rPr lang="ja-JP" altLang="en-US"/>
                  <a:t>能力パラメタという</a:t>
                </a:r>
                <a:r>
                  <a:rPr lang="en-US" altLang="ja-JP" dirty="0">
                    <a:solidFill>
                      <a:srgbClr val="FF0000"/>
                    </a:solidFill>
                  </a:rPr>
                  <a:t>2</a:t>
                </a:r>
                <a:r>
                  <a:rPr lang="ja-JP" altLang="en-US">
                    <a:solidFill>
                      <a:srgbClr val="FF0000"/>
                    </a:solidFill>
                  </a:rPr>
                  <a:t>段階推定</a:t>
                </a:r>
                <a:endParaRPr lang="en-US" altLang="ja-JP" dirty="0">
                  <a:solidFill>
                    <a:srgbClr val="FF0000"/>
                  </a:solidFill>
                </a:endParaRPr>
              </a:p>
              <a:p>
                <a:pPr marL="914400" lvl="2" indent="0">
                  <a:buNone/>
                </a:pPr>
                <a:r>
                  <a:rPr lang="ja-JP" altLang="en-US" sz="1600"/>
                  <a:t>一緒に最尤推定するのは統計的に一致性がないため</a:t>
                </a:r>
                <a:r>
                  <a:rPr lang="en-US" altLang="ja-JP" sz="1600" dirty="0"/>
                  <a:t>NG</a:t>
                </a:r>
              </a:p>
              <a:p>
                <a:pPr marL="914400" lvl="2" indent="0">
                  <a:buNone/>
                </a:pPr>
                <a:r>
                  <a:rPr lang="en-US" altLang="ja-JP" sz="1600" dirty="0"/>
                  <a:t>MCMC</a:t>
                </a:r>
                <a:r>
                  <a:rPr lang="ja-JP" altLang="en-US" sz="1600"/>
                  <a:t>によるフルベイズなら</a:t>
                </a:r>
                <a:r>
                  <a:rPr lang="en-US" altLang="ja-JP" sz="1600" dirty="0"/>
                  <a:t>OK</a:t>
                </a:r>
                <a:r>
                  <a:rPr lang="ja-JP" altLang="en-US"/>
                  <a:t>。</a:t>
                </a:r>
                <a:endParaRPr lang="en-US" altLang="ja-JP" dirty="0"/>
              </a:p>
              <a:p>
                <a:pPr lvl="1"/>
                <a:r>
                  <a:rPr lang="ja-JP" altLang="en-US"/>
                  <a:t>尺度の単位と原点が不定になるので，適当な方法で固定（</a:t>
                </a:r>
                <a:r>
                  <a:rPr lang="en-US" altLang="ja-JP" dirty="0"/>
                  <a:t> </a:t>
                </a:r>
                <a14:m>
                  <m:oMath xmlns:m="http://schemas.openxmlformats.org/officeDocument/2006/math">
                    <m:r>
                      <a:rPr lang="en-US" altLang="ja-JP" i="1">
                        <a:latin typeface="Cambria Math" panose="02040503050406030204" pitchFamily="18" charset="0"/>
                      </a:rPr>
                      <m:t>𝜃</m:t>
                    </m:r>
                    <m:r>
                      <a:rPr lang="en-US" altLang="ja-JP" i="1">
                        <a:latin typeface="Cambria Math" panose="02040503050406030204" pitchFamily="18" charset="0"/>
                      </a:rPr>
                      <m:t> </m:t>
                    </m:r>
                  </m:oMath>
                </a14:m>
                <a:r>
                  <a:rPr lang="ja-JP" altLang="en-US"/>
                  <a:t>の分布</a:t>
                </a:r>
                <a:r>
                  <a:rPr lang="en-US" altLang="ja-JP" dirty="0"/>
                  <a:t> or </a:t>
                </a:r>
                <a:r>
                  <a:rPr lang="ja-JP" altLang="en-US"/>
                  <a:t>パラメタ固定法）。</a:t>
                </a:r>
                <a:endParaRPr lang="en-US" altLang="ja-JP" dirty="0"/>
              </a:p>
              <a:p>
                <a:pPr lvl="1"/>
                <a:endParaRPr lang="en-US" altLang="ja-JP" dirty="0"/>
              </a:p>
              <a:p>
                <a:r>
                  <a:rPr lang="en-US" altLang="ja-JP" dirty="0"/>
                  <a:t>2</a:t>
                </a:r>
                <a:r>
                  <a:rPr lang="ja-JP" altLang="en-US"/>
                  <a:t>値型の同時分布</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𝜽</m:t>
                          </m:r>
                          <m:r>
                            <a:rPr lang="en-US" altLang="ja-JP" b="1" i="1" smtClean="0">
                              <a:latin typeface="Cambria Math" panose="02040503050406030204" pitchFamily="18" charset="0"/>
                            </a:rPr>
                            <m:t>, </m:t>
                          </m:r>
                          <m:r>
                            <a:rPr lang="en-US" altLang="ja-JP" b="1" i="1" smtClean="0">
                              <a:latin typeface="Cambria Math" panose="02040503050406030204" pitchFamily="18" charset="0"/>
                            </a:rPr>
                            <m:t>𝒂</m:t>
                          </m:r>
                          <m:r>
                            <a:rPr lang="en-US" altLang="ja-JP" b="1" i="1" smtClean="0">
                              <a:latin typeface="Cambria Math" panose="02040503050406030204" pitchFamily="18" charset="0"/>
                            </a:rPr>
                            <m:t>, </m:t>
                          </m:r>
                          <m:r>
                            <a:rPr lang="en-US" altLang="ja-JP" b="1" i="1" smtClean="0">
                              <a:latin typeface="Cambria Math" panose="02040503050406030204" pitchFamily="18" charset="0"/>
                            </a:rPr>
                            <m:t>𝒃</m:t>
                          </m:r>
                          <m:r>
                            <a:rPr lang="en-US" altLang="ja-JP" b="1" i="1" smtClean="0">
                              <a:latin typeface="Cambria Math" panose="02040503050406030204" pitchFamily="18" charset="0"/>
                            </a:rPr>
                            <m:t>|</m:t>
                          </m:r>
                          <m:r>
                            <a:rPr lang="en-US" altLang="ja-JP" b="1" i="1" smtClean="0">
                              <a:latin typeface="Cambria Math" panose="02040503050406030204" pitchFamily="18" charset="0"/>
                            </a:rPr>
                            <m:t>𝑼</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𝐼</m:t>
                          </m:r>
                        </m:sup>
                        <m:e>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𝐽</m:t>
                              </m:r>
                            </m:sup>
                            <m:e>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𝑖𝑗</m:t>
                                          </m:r>
                                        </m:sub>
                                      </m:sSub>
                                    </m:e>
                                  </m:d>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𝑖𝑗</m:t>
                                              </m:r>
                                            </m:sub>
                                          </m:sSub>
                                        </m:e>
                                      </m:d>
                                    </m:e>
                                  </m:d>
                                </m:e>
                                <m:sup>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e>
                          </m:nary>
                        </m:e>
                      </m:nary>
                    </m:oMath>
                  </m:oMathPara>
                </a14:m>
                <a:endParaRPr lang="en-US" altLang="ja-JP" dirty="0"/>
              </a:p>
              <a:p>
                <a:pPr marL="0" indent="0">
                  <a:buNone/>
                </a:pP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AC0BAAC6-EDBB-8943-B6DF-FEAE50E45A87}"/>
                  </a:ext>
                </a:extLst>
              </p:cNvPr>
              <p:cNvSpPr>
                <a:spLocks noGrp="1" noRot="1" noChangeAspect="1" noMove="1" noResize="1" noEditPoints="1" noAdjustHandles="1" noChangeArrowheads="1" noChangeShapeType="1" noTextEdit="1"/>
              </p:cNvSpPr>
              <p:nvPr>
                <p:ph idx="1"/>
              </p:nvPr>
            </p:nvSpPr>
            <p:spPr>
              <a:xfrm>
                <a:off x="555476" y="1342913"/>
                <a:ext cx="7886700" cy="5305715"/>
              </a:xfrm>
              <a:blipFill>
                <a:blip r:embed="rId2"/>
                <a:stretch>
                  <a:fillRect l="-8521" t="-1909" b="-2983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6D170D5-258B-A741-BD49-0D6A8B1FCF9E}"/>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7665D2D-7DF6-3444-B427-B3C6D6AF3491}"/>
              </a:ext>
            </a:extLst>
          </p:cNvPr>
          <p:cNvSpPr>
            <a:spLocks noGrp="1"/>
          </p:cNvSpPr>
          <p:nvPr>
            <p:ph type="sldNum" sz="quarter" idx="12"/>
          </p:nvPr>
        </p:nvSpPr>
        <p:spPr/>
        <p:txBody>
          <a:bodyPr/>
          <a:lstStyle/>
          <a:p>
            <a:fld id="{96CDBB25-C504-48CE-AD21-66B001DFD4D2}" type="slidenum">
              <a:rPr kumimoji="1" lang="ja-JP" altLang="en-US" smtClean="0"/>
              <a:t>24</a:t>
            </a:fld>
            <a:endParaRPr kumimoji="1" lang="ja-JP" altLang="en-US"/>
          </a:p>
        </p:txBody>
      </p:sp>
    </p:spTree>
    <p:extLst>
      <p:ext uri="{BB962C8B-B14F-4D97-AF65-F5344CB8AC3E}">
        <p14:creationId xmlns:p14="http://schemas.microsoft.com/office/powerpoint/2010/main" val="240641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888AB-BD80-A440-A2B2-7B27D4AF4885}"/>
              </a:ext>
            </a:extLst>
          </p:cNvPr>
          <p:cNvSpPr>
            <a:spLocks noGrp="1"/>
          </p:cNvSpPr>
          <p:nvPr>
            <p:ph type="title"/>
          </p:nvPr>
        </p:nvSpPr>
        <p:spPr/>
        <p:txBody>
          <a:bodyPr>
            <a:normAutofit fontScale="90000"/>
          </a:bodyPr>
          <a:lstStyle/>
          <a:p>
            <a:r>
              <a:rPr lang="ja-JP" altLang="en-US"/>
              <a:t>パラメタ推定のイメージ</a:t>
            </a:r>
            <a:endParaRPr kumimoji="1" lang="ja-JP" altLang="en-US"/>
          </a:p>
        </p:txBody>
      </p:sp>
      <p:pic>
        <p:nvPicPr>
          <p:cNvPr id="7" name="コンテンツ プレースホルダー 6">
            <a:extLst>
              <a:ext uri="{FF2B5EF4-FFF2-40B4-BE49-F238E27FC236}">
                <a16:creationId xmlns:a16="http://schemas.microsoft.com/office/drawing/2014/main" id="{7B5BB184-F1CA-AB46-A201-AC1DE1989D49}"/>
              </a:ext>
            </a:extLst>
          </p:cNvPr>
          <p:cNvPicPr>
            <a:picLocks noGrp="1" noChangeAspect="1"/>
          </p:cNvPicPr>
          <p:nvPr>
            <p:ph idx="1"/>
          </p:nvPr>
        </p:nvPicPr>
        <p:blipFill>
          <a:blip r:embed="rId2"/>
          <a:stretch>
            <a:fillRect/>
          </a:stretch>
        </p:blipFill>
        <p:spPr>
          <a:xfrm>
            <a:off x="483253" y="3930099"/>
            <a:ext cx="3567454" cy="2085747"/>
          </a:xfrm>
          <a:prstGeom prst="rect">
            <a:avLst/>
          </a:prstGeom>
        </p:spPr>
      </p:pic>
      <p:sp>
        <p:nvSpPr>
          <p:cNvPr id="4" name="日付プレースホルダー 3">
            <a:extLst>
              <a:ext uri="{FF2B5EF4-FFF2-40B4-BE49-F238E27FC236}">
                <a16:creationId xmlns:a16="http://schemas.microsoft.com/office/drawing/2014/main" id="{3EF86E24-8E88-DB4C-BCE3-94211F83B8E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AEAF2B6-63AF-E949-85C2-62314EE2A1CE}"/>
              </a:ext>
            </a:extLst>
          </p:cNvPr>
          <p:cNvSpPr>
            <a:spLocks noGrp="1"/>
          </p:cNvSpPr>
          <p:nvPr>
            <p:ph type="sldNum" sz="quarter" idx="12"/>
          </p:nvPr>
        </p:nvSpPr>
        <p:spPr/>
        <p:txBody>
          <a:bodyPr/>
          <a:lstStyle/>
          <a:p>
            <a:fld id="{96CDBB25-C504-48CE-AD21-66B001DFD4D2}" type="slidenum">
              <a:rPr kumimoji="1" lang="ja-JP" altLang="en-US" smtClean="0"/>
              <a:t>25</a:t>
            </a:fld>
            <a:endParaRPr kumimoji="1" lang="ja-JP" altLang="en-US"/>
          </a:p>
        </p:txBody>
      </p:sp>
      <p:pic>
        <p:nvPicPr>
          <p:cNvPr id="6" name="図 5">
            <a:extLst>
              <a:ext uri="{FF2B5EF4-FFF2-40B4-BE49-F238E27FC236}">
                <a16:creationId xmlns:a16="http://schemas.microsoft.com/office/drawing/2014/main" id="{CA8CF102-5AF5-5E4C-A039-2B3BC3493917}"/>
              </a:ext>
            </a:extLst>
          </p:cNvPr>
          <p:cNvPicPr>
            <a:picLocks noChangeAspect="1"/>
          </p:cNvPicPr>
          <p:nvPr/>
        </p:nvPicPr>
        <p:blipFill>
          <a:blip r:embed="rId3"/>
          <a:stretch>
            <a:fillRect/>
          </a:stretch>
        </p:blipFill>
        <p:spPr>
          <a:xfrm>
            <a:off x="483253" y="1342913"/>
            <a:ext cx="3567454" cy="2085747"/>
          </a:xfrm>
          <a:prstGeom prst="rect">
            <a:avLst/>
          </a:prstGeom>
        </p:spPr>
      </p:pic>
      <p:pic>
        <p:nvPicPr>
          <p:cNvPr id="8" name="図 7">
            <a:extLst>
              <a:ext uri="{FF2B5EF4-FFF2-40B4-BE49-F238E27FC236}">
                <a16:creationId xmlns:a16="http://schemas.microsoft.com/office/drawing/2014/main" id="{A8D71EAD-FE48-714C-9CA5-619FDD83818C}"/>
              </a:ext>
            </a:extLst>
          </p:cNvPr>
          <p:cNvPicPr>
            <a:picLocks noChangeAspect="1"/>
          </p:cNvPicPr>
          <p:nvPr/>
        </p:nvPicPr>
        <p:blipFill>
          <a:blip r:embed="rId4"/>
          <a:stretch>
            <a:fillRect/>
          </a:stretch>
        </p:blipFill>
        <p:spPr>
          <a:xfrm>
            <a:off x="4940019" y="1342913"/>
            <a:ext cx="3575331" cy="2085747"/>
          </a:xfrm>
          <a:prstGeom prst="rect">
            <a:avLst/>
          </a:prstGeom>
        </p:spPr>
      </p:pic>
      <p:pic>
        <p:nvPicPr>
          <p:cNvPr id="9" name="図 8">
            <a:extLst>
              <a:ext uri="{FF2B5EF4-FFF2-40B4-BE49-F238E27FC236}">
                <a16:creationId xmlns:a16="http://schemas.microsoft.com/office/drawing/2014/main" id="{26F7F90D-4277-C140-B0AB-7B943620545C}"/>
              </a:ext>
            </a:extLst>
          </p:cNvPr>
          <p:cNvPicPr>
            <a:picLocks noChangeAspect="1"/>
          </p:cNvPicPr>
          <p:nvPr/>
        </p:nvPicPr>
        <p:blipFill>
          <a:blip r:embed="rId5"/>
          <a:stretch>
            <a:fillRect/>
          </a:stretch>
        </p:blipFill>
        <p:spPr>
          <a:xfrm>
            <a:off x="4940019" y="3930099"/>
            <a:ext cx="3575331" cy="2085748"/>
          </a:xfrm>
          <a:prstGeom prst="rect">
            <a:avLst/>
          </a:prstGeom>
        </p:spPr>
      </p:pic>
    </p:spTree>
    <p:extLst>
      <p:ext uri="{BB962C8B-B14F-4D97-AF65-F5344CB8AC3E}">
        <p14:creationId xmlns:p14="http://schemas.microsoft.com/office/powerpoint/2010/main" val="2729410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29113860-9CA8-274B-A572-EAD0BD0D8332}"/>
              </a:ext>
            </a:extLst>
          </p:cNvPr>
          <p:cNvSpPr/>
          <p:nvPr/>
        </p:nvSpPr>
        <p:spPr>
          <a:xfrm>
            <a:off x="592063" y="2761758"/>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C37DCAD-A41E-4641-85BE-C30F4A6BBE9D}"/>
              </a:ext>
            </a:extLst>
          </p:cNvPr>
          <p:cNvSpPr/>
          <p:nvPr/>
        </p:nvSpPr>
        <p:spPr>
          <a:xfrm>
            <a:off x="628648" y="3877687"/>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490EA343-72DD-D243-8BF7-08EF5FC62110}"/>
              </a:ext>
            </a:extLst>
          </p:cNvPr>
          <p:cNvSpPr/>
          <p:nvPr/>
        </p:nvSpPr>
        <p:spPr>
          <a:xfrm>
            <a:off x="592063" y="1217397"/>
            <a:ext cx="7959873" cy="841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7B02A7-9000-DD48-A77F-F7D64BB459EC}"/>
              </a:ext>
            </a:extLst>
          </p:cNvPr>
          <p:cNvSpPr>
            <a:spLocks noGrp="1"/>
          </p:cNvSpPr>
          <p:nvPr>
            <p:ph type="title"/>
          </p:nvPr>
        </p:nvSpPr>
        <p:spPr/>
        <p:txBody>
          <a:bodyPr>
            <a:normAutofit fontScale="90000"/>
          </a:bodyPr>
          <a:lstStyle/>
          <a:p>
            <a:r>
              <a:rPr kumimoji="1" lang="ja-JP" altLang="en-US"/>
              <a:t>パラメタ推定時の注意点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5A29DD7-6738-CB44-A51A-F44D4DCF6DF0}"/>
                  </a:ext>
                </a:extLst>
              </p:cNvPr>
              <p:cNvSpPr>
                <a:spLocks noGrp="1"/>
              </p:cNvSpPr>
              <p:nvPr>
                <p:ph idx="1"/>
              </p:nvPr>
            </p:nvSpPr>
            <p:spPr>
              <a:xfrm>
                <a:off x="791018" y="1258629"/>
                <a:ext cx="7797503" cy="4904423"/>
              </a:xfrm>
            </p:spPr>
            <p:txBody>
              <a:bodyPr>
                <a:normAutofit/>
              </a:bodyPr>
              <a:lstStyle/>
              <a:p>
                <a:r>
                  <a:rPr kumimoji="1" lang="ja-JP" altLang="en-US">
                    <a:solidFill>
                      <a:schemeClr val="bg1"/>
                    </a:solidFill>
                  </a:rPr>
                  <a:t>データの分布に大きな偏りがあったり，標本数が少ないときは，推定が不安定になりがち</a:t>
                </a:r>
                <a:endParaRPr kumimoji="1" lang="en-US" altLang="ja-JP" dirty="0">
                  <a:solidFill>
                    <a:schemeClr val="bg1"/>
                  </a:solidFill>
                </a:endParaRPr>
              </a:p>
              <a:p>
                <a:pPr lvl="1"/>
                <a:r>
                  <a:rPr lang="ja-JP" altLang="en-US"/>
                  <a:t>標準誤差や，常識的な範囲内の数値に収まっているかを確認する。</a:t>
                </a:r>
                <a:endParaRPr lang="en-US" altLang="ja-JP" dirty="0"/>
              </a:p>
              <a:p>
                <a:pPr lvl="1"/>
                <a:endParaRPr lang="en-US" altLang="ja-JP" dirty="0"/>
              </a:p>
              <a:p>
                <a:r>
                  <a:rPr lang="ja-JP" altLang="en-US">
                    <a:solidFill>
                      <a:schemeClr val="bg1"/>
                    </a:solidFill>
                  </a:rPr>
                  <a:t>事前分布の恣意性に注意。</a:t>
                </a:r>
                <a:endParaRPr lang="en-US" altLang="ja-JP" dirty="0">
                  <a:solidFill>
                    <a:schemeClr val="bg1"/>
                  </a:solidFill>
                </a:endParaRPr>
              </a:p>
              <a:p>
                <a:pPr lvl="1"/>
                <a:r>
                  <a:rPr lang="ja-JP" altLang="en-US"/>
                  <a:t>基本的には</a:t>
                </a:r>
                <a14:m>
                  <m:oMath xmlns:m="http://schemas.openxmlformats.org/officeDocument/2006/math">
                    <m:r>
                      <a:rPr lang="en-US" altLang="ja-JP" b="0" i="1" smtClean="0">
                        <a:latin typeface="Cambria Math" panose="02040503050406030204" pitchFamily="18" charset="0"/>
                      </a:rPr>
                      <m:t>𝜃</m:t>
                    </m:r>
                  </m:oMath>
                </a14:m>
                <a:r>
                  <a:rPr lang="ja-JP" altLang="en-US" dirty="0"/>
                  <a:t>の</a:t>
                </a:r>
                <a:r>
                  <a:rPr lang="ja-JP" altLang="en-US"/>
                  <a:t>事前分布以外は仮定しないのが無難。</a:t>
                </a:r>
                <a:endParaRPr lang="en-US" altLang="ja-JP" dirty="0"/>
              </a:p>
              <a:p>
                <a:pPr lvl="1"/>
                <a:endParaRPr lang="en-US" altLang="ja-JP" dirty="0"/>
              </a:p>
              <a:p>
                <a:r>
                  <a:rPr lang="ja-JP" altLang="en-US">
                    <a:solidFill>
                      <a:schemeClr val="bg1"/>
                    </a:solidFill>
                  </a:rPr>
                  <a:t>数値最適化は頑健な手法を用いた方が良い</a:t>
                </a:r>
                <a:endParaRPr lang="en-US" altLang="ja-JP" dirty="0">
                  <a:solidFill>
                    <a:schemeClr val="bg1"/>
                  </a:solidFill>
                </a:endParaRPr>
              </a:p>
              <a:p>
                <a:pPr lvl="1"/>
                <a:r>
                  <a:rPr lang="en-US" altLang="ja-JP" dirty="0"/>
                  <a:t> </a:t>
                </a:r>
                <a:r>
                  <a:rPr lang="ja-JP" altLang="en-US">
                    <a:solidFill>
                      <a:srgbClr val="FF0000"/>
                    </a:solidFill>
                  </a:rPr>
                  <a:t>ニュートン法</a:t>
                </a:r>
                <a:r>
                  <a:rPr lang="ja-JP" altLang="en-US"/>
                  <a:t>は収束回数はすくないが初期値に鋭敏。</a:t>
                </a:r>
                <a:endParaRPr lang="en-US" altLang="ja-JP" dirty="0"/>
              </a:p>
              <a:p>
                <a:pPr lvl="1"/>
                <a:r>
                  <a:rPr lang="ja-JP" altLang="en-US"/>
                  <a:t>一変数なら</a:t>
                </a:r>
                <a:r>
                  <a:rPr lang="ja-JP" altLang="en-US">
                    <a:solidFill>
                      <a:srgbClr val="FF0000"/>
                    </a:solidFill>
                  </a:rPr>
                  <a:t>二分法</a:t>
                </a:r>
                <a:r>
                  <a:rPr lang="ja-JP" altLang="en-US"/>
                  <a:t>がおすすめ。多変数であっても，いくつかの方法を試せる関数を使うべし</a:t>
                </a:r>
                <a:r>
                  <a:rPr lang="en-US" altLang="ja-JP" dirty="0"/>
                  <a:t>(</a:t>
                </a:r>
                <a:r>
                  <a:rPr lang="en-US" altLang="ja-JP" dirty="0" err="1"/>
                  <a:t>optim</a:t>
                </a:r>
                <a:r>
                  <a:rPr lang="ja-JP" altLang="en-US"/>
                  <a:t>とか</a:t>
                </a:r>
                <a:r>
                  <a:rPr lang="en-US" altLang="ja-JP" dirty="0"/>
                  <a:t>)</a:t>
                </a:r>
                <a:r>
                  <a:rPr lang="ja-JP" altLang="en-US"/>
                  <a:t>。</a:t>
                </a:r>
                <a:endParaRPr lang="en-US" altLang="ja-JP"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D5A29DD7-6738-CB44-A51A-F44D4DCF6DF0}"/>
                  </a:ext>
                </a:extLst>
              </p:cNvPr>
              <p:cNvSpPr>
                <a:spLocks noGrp="1" noRot="1" noChangeAspect="1" noMove="1" noResize="1" noEditPoints="1" noAdjustHandles="1" noChangeArrowheads="1" noChangeShapeType="1" noTextEdit="1"/>
              </p:cNvSpPr>
              <p:nvPr>
                <p:ph idx="1"/>
              </p:nvPr>
            </p:nvSpPr>
            <p:spPr>
              <a:xfrm>
                <a:off x="791018" y="1258629"/>
                <a:ext cx="7797503" cy="4904423"/>
              </a:xfrm>
              <a:blipFill>
                <a:blip r:embed="rId3"/>
                <a:stretch>
                  <a:fillRect l="-1301" t="-206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3AA03E0-A7FF-2C45-9EEA-942BB0144FD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1C1DEF4-B65F-B444-89C3-88F6B0EA2EAD}"/>
              </a:ext>
            </a:extLst>
          </p:cNvPr>
          <p:cNvSpPr>
            <a:spLocks noGrp="1"/>
          </p:cNvSpPr>
          <p:nvPr>
            <p:ph type="sldNum" sz="quarter" idx="12"/>
          </p:nvPr>
        </p:nvSpPr>
        <p:spPr/>
        <p:txBody>
          <a:bodyPr/>
          <a:lstStyle/>
          <a:p>
            <a:fld id="{96CDBB25-C504-48CE-AD21-66B001DFD4D2}" type="slidenum">
              <a:rPr kumimoji="1" lang="ja-JP" altLang="en-US" smtClean="0"/>
              <a:t>26</a:t>
            </a:fld>
            <a:endParaRPr kumimoji="1" lang="ja-JP" altLang="en-US"/>
          </a:p>
        </p:txBody>
      </p:sp>
    </p:spTree>
    <p:extLst>
      <p:ext uri="{BB962C8B-B14F-4D97-AF65-F5344CB8AC3E}">
        <p14:creationId xmlns:p14="http://schemas.microsoft.com/office/powerpoint/2010/main" val="3200236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C103A-A306-2B4D-A0E0-FC64F2751BFE}"/>
              </a:ext>
            </a:extLst>
          </p:cNvPr>
          <p:cNvSpPr>
            <a:spLocks noGrp="1"/>
          </p:cNvSpPr>
          <p:nvPr>
            <p:ph type="title"/>
          </p:nvPr>
        </p:nvSpPr>
        <p:spPr/>
        <p:txBody>
          <a:bodyPr>
            <a:normAutofit fontScale="90000"/>
          </a:bodyPr>
          <a:lstStyle/>
          <a:p>
            <a:r>
              <a:rPr kumimoji="1" lang="ja-JP" altLang="en-US"/>
              <a:t>テスト特性曲線</a:t>
            </a:r>
          </a:p>
        </p:txBody>
      </p:sp>
      <p:sp>
        <p:nvSpPr>
          <p:cNvPr id="3" name="コンテンツ プレースホルダー 2">
            <a:extLst>
              <a:ext uri="{FF2B5EF4-FFF2-40B4-BE49-F238E27FC236}">
                <a16:creationId xmlns:a16="http://schemas.microsoft.com/office/drawing/2014/main" id="{BC112D08-252B-0F47-A0C0-7A6F1CAEED12}"/>
              </a:ext>
            </a:extLst>
          </p:cNvPr>
          <p:cNvSpPr>
            <a:spLocks noGrp="1"/>
          </p:cNvSpPr>
          <p:nvPr>
            <p:ph idx="1"/>
          </p:nvPr>
        </p:nvSpPr>
        <p:spPr/>
        <p:txBody>
          <a:bodyPr/>
          <a:lstStyle/>
          <a:p>
            <a:r>
              <a:rPr kumimoji="1" lang="ja-JP" altLang="en-US"/>
              <a:t>項目特性曲線の全項目についての総和</a:t>
            </a:r>
            <a:endParaRPr kumimoji="1" lang="en-US" altLang="ja-JP" dirty="0"/>
          </a:p>
          <a:p>
            <a:r>
              <a:rPr kumimoji="1" lang="ja-JP" altLang="en-US"/>
              <a:t>期待テスト得点（</a:t>
            </a:r>
            <a:r>
              <a:rPr kumimoji="1" lang="en-US" altLang="ja-JP" dirty="0"/>
              <a:t>IRT</a:t>
            </a:r>
            <a:r>
              <a:rPr kumimoji="1" lang="ja-JP" altLang="en-US"/>
              <a:t>における真の得点）が分かる。</a:t>
            </a:r>
          </a:p>
        </p:txBody>
      </p:sp>
      <p:sp>
        <p:nvSpPr>
          <p:cNvPr id="4" name="日付プレースホルダー 3">
            <a:extLst>
              <a:ext uri="{FF2B5EF4-FFF2-40B4-BE49-F238E27FC236}">
                <a16:creationId xmlns:a16="http://schemas.microsoft.com/office/drawing/2014/main" id="{9D0A3773-8BC9-8C48-BC1B-E82E25BA837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63E9A26-A798-8745-A511-56E71BC88C89}"/>
              </a:ext>
            </a:extLst>
          </p:cNvPr>
          <p:cNvSpPr>
            <a:spLocks noGrp="1"/>
          </p:cNvSpPr>
          <p:nvPr>
            <p:ph type="sldNum" sz="quarter" idx="12"/>
          </p:nvPr>
        </p:nvSpPr>
        <p:spPr/>
        <p:txBody>
          <a:bodyPr/>
          <a:lstStyle/>
          <a:p>
            <a:fld id="{96CDBB25-C504-48CE-AD21-66B001DFD4D2}" type="slidenum">
              <a:rPr kumimoji="1" lang="ja-JP" altLang="en-US" smtClean="0"/>
              <a:t>27</a:t>
            </a:fld>
            <a:endParaRPr kumimoji="1" lang="ja-JP" altLang="en-US"/>
          </a:p>
        </p:txBody>
      </p:sp>
    </p:spTree>
    <p:extLst>
      <p:ext uri="{BB962C8B-B14F-4D97-AF65-F5344CB8AC3E}">
        <p14:creationId xmlns:p14="http://schemas.microsoft.com/office/powerpoint/2010/main" val="112193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74CD9-7744-A34A-B775-FA62F185FC11}"/>
              </a:ext>
            </a:extLst>
          </p:cNvPr>
          <p:cNvSpPr>
            <a:spLocks noGrp="1"/>
          </p:cNvSpPr>
          <p:nvPr>
            <p:ph type="title"/>
          </p:nvPr>
        </p:nvSpPr>
        <p:spPr/>
        <p:txBody>
          <a:bodyPr/>
          <a:lstStyle/>
          <a:p>
            <a:r>
              <a:rPr kumimoji="1" lang="en-US" altLang="ja-JP" dirty="0"/>
              <a:t>2</a:t>
            </a:r>
            <a:r>
              <a:rPr kumimoji="1" lang="ja-JP" altLang="en-US"/>
              <a:t>．</a:t>
            </a:r>
            <a:r>
              <a:rPr lang="en-US" altLang="ja-JP" dirty="0"/>
              <a:t>IRT</a:t>
            </a:r>
            <a:r>
              <a:rPr lang="ja-JP" altLang="en-US"/>
              <a:t>分析</a:t>
            </a:r>
            <a:r>
              <a:rPr lang="en-US" altLang="ja-JP" dirty="0"/>
              <a:t> by R</a:t>
            </a:r>
            <a:endParaRPr kumimoji="1" lang="ja-JP" altLang="en-US"/>
          </a:p>
        </p:txBody>
      </p:sp>
      <p:sp>
        <p:nvSpPr>
          <p:cNvPr id="3" name="テキスト プレースホルダー 2">
            <a:extLst>
              <a:ext uri="{FF2B5EF4-FFF2-40B4-BE49-F238E27FC236}">
                <a16:creationId xmlns:a16="http://schemas.microsoft.com/office/drawing/2014/main" id="{385476FD-9DFC-1D47-8740-AB5764555D4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B50E361-CCDE-414D-97B0-70301047930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99362E4-C1A4-1A48-8659-B699A4992161}"/>
              </a:ext>
            </a:extLst>
          </p:cNvPr>
          <p:cNvSpPr>
            <a:spLocks noGrp="1"/>
          </p:cNvSpPr>
          <p:nvPr>
            <p:ph type="sldNum" sz="quarter" idx="12"/>
          </p:nvPr>
        </p:nvSpPr>
        <p:spPr/>
        <p:txBody>
          <a:bodyPr/>
          <a:lstStyle/>
          <a:p>
            <a:fld id="{96CDBB25-C504-48CE-AD21-66B001DFD4D2}" type="slidenum">
              <a:rPr kumimoji="1" lang="ja-JP" altLang="en-US" smtClean="0"/>
              <a:t>28</a:t>
            </a:fld>
            <a:endParaRPr kumimoji="1" lang="ja-JP" altLang="en-US"/>
          </a:p>
        </p:txBody>
      </p:sp>
    </p:spTree>
    <p:extLst>
      <p:ext uri="{BB962C8B-B14F-4D97-AF65-F5344CB8AC3E}">
        <p14:creationId xmlns:p14="http://schemas.microsoft.com/office/powerpoint/2010/main" val="64369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DF259-0A91-954C-9CD1-5E68A3A1385A}"/>
              </a:ext>
            </a:extLst>
          </p:cNvPr>
          <p:cNvSpPr>
            <a:spLocks noGrp="1"/>
          </p:cNvSpPr>
          <p:nvPr>
            <p:ph type="title"/>
          </p:nvPr>
        </p:nvSpPr>
        <p:spPr/>
        <p:txBody>
          <a:bodyPr>
            <a:normAutofit fontScale="90000"/>
          </a:bodyPr>
          <a:lstStyle/>
          <a:p>
            <a:r>
              <a:rPr lang="en-US" altLang="ja-JP" dirty="0" err="1">
                <a:solidFill>
                  <a:srgbClr val="7030A0"/>
                </a:solidFill>
              </a:rPr>
              <a:t>mirt</a:t>
            </a:r>
            <a:r>
              <a:rPr lang="ja-JP" altLang="en-US"/>
              <a:t>パッケージ</a:t>
            </a:r>
            <a:endParaRPr kumimoji="1" lang="ja-JP" altLang="en-US"/>
          </a:p>
        </p:txBody>
      </p:sp>
      <p:sp>
        <p:nvSpPr>
          <p:cNvPr id="3" name="コンテンツ プレースホルダー 2">
            <a:extLst>
              <a:ext uri="{FF2B5EF4-FFF2-40B4-BE49-F238E27FC236}">
                <a16:creationId xmlns:a16="http://schemas.microsoft.com/office/drawing/2014/main" id="{99697808-D342-8A4B-8D00-EE6934FF8451}"/>
              </a:ext>
            </a:extLst>
          </p:cNvPr>
          <p:cNvSpPr>
            <a:spLocks noGrp="1"/>
          </p:cNvSpPr>
          <p:nvPr>
            <p:ph idx="1"/>
          </p:nvPr>
        </p:nvSpPr>
        <p:spPr/>
        <p:txBody>
          <a:bodyPr/>
          <a:lstStyle/>
          <a:p>
            <a:r>
              <a:rPr lang="en" altLang="ja-JP" dirty="0"/>
              <a:t>Phil Chalmers</a:t>
            </a:r>
            <a:r>
              <a:rPr lang="ja-JP" altLang="en-US"/>
              <a:t>らによる</a:t>
            </a:r>
            <a:r>
              <a:rPr lang="ja-JP" altLang="en-US">
                <a:solidFill>
                  <a:srgbClr val="FF0000"/>
                </a:solidFill>
              </a:rPr>
              <a:t>多次元</a:t>
            </a:r>
            <a:r>
              <a:rPr lang="en-US" altLang="ja-JP" dirty="0">
                <a:solidFill>
                  <a:srgbClr val="FF0000"/>
                </a:solidFill>
              </a:rPr>
              <a:t>IRT</a:t>
            </a:r>
            <a:r>
              <a:rPr lang="ja-JP" altLang="en-US"/>
              <a:t>分析用のパッケージ。</a:t>
            </a:r>
            <a:endParaRPr lang="en-US" altLang="ja-JP" dirty="0"/>
          </a:p>
          <a:p>
            <a:r>
              <a:rPr lang="en-US" altLang="ja-JP" dirty="0"/>
              <a:t>Multidimensional IRT</a:t>
            </a:r>
            <a:r>
              <a:rPr lang="ja-JP" altLang="en-US"/>
              <a:t>の略なので，多次元</a:t>
            </a:r>
            <a:r>
              <a:rPr lang="en-US" altLang="ja-JP" dirty="0"/>
              <a:t>IRT</a:t>
            </a:r>
            <a:r>
              <a:rPr lang="ja-JP" altLang="en-US"/>
              <a:t>用の分析パッケージだが，下位モデルにあたる一次元</a:t>
            </a:r>
            <a:r>
              <a:rPr lang="en-US" altLang="ja-JP" dirty="0"/>
              <a:t>IRT</a:t>
            </a:r>
            <a:r>
              <a:rPr lang="ja-JP" altLang="en-US"/>
              <a:t>も分析可能</a:t>
            </a:r>
            <a:endParaRPr lang="en-US" altLang="ja-JP" dirty="0"/>
          </a:p>
          <a:p>
            <a:r>
              <a:rPr lang="ja-JP" altLang="en-US"/>
              <a:t>ここがすごいぞ</a:t>
            </a:r>
            <a:r>
              <a:rPr lang="en-US" altLang="ja-JP" dirty="0" err="1">
                <a:solidFill>
                  <a:srgbClr val="7030A0"/>
                </a:solidFill>
              </a:rPr>
              <a:t>mirt</a:t>
            </a:r>
            <a:r>
              <a:rPr lang="ja-JP" altLang="en-US"/>
              <a:t>！</a:t>
            </a:r>
            <a:endParaRPr lang="en-US" altLang="ja-JP" dirty="0"/>
          </a:p>
          <a:p>
            <a:pPr lvl="1"/>
            <a:r>
              <a:rPr lang="ja-JP" altLang="en-US"/>
              <a:t>計算負荷の高い積分計算の部分などを</a:t>
            </a:r>
            <a:r>
              <a:rPr lang="en-US" altLang="ja-JP" dirty="0"/>
              <a:t>C++</a:t>
            </a:r>
            <a:r>
              <a:rPr lang="ja-JP" altLang="en-US"/>
              <a:t>で記述しているため高速！</a:t>
            </a:r>
            <a:endParaRPr lang="en-US" altLang="ja-JP" dirty="0"/>
          </a:p>
          <a:p>
            <a:pPr lvl="1"/>
            <a:r>
              <a:rPr lang="ja-JP" altLang="en-US"/>
              <a:t>対応しているモデル，推定方法などが，現行のパッケージの中でもかなり充実（</a:t>
            </a:r>
            <a:r>
              <a:rPr lang="en-US" altLang="ja-JP" dirty="0" err="1"/>
              <a:t>ltm</a:t>
            </a:r>
            <a:r>
              <a:rPr lang="en-US" altLang="ja-JP" dirty="0"/>
              <a:t>, </a:t>
            </a:r>
            <a:r>
              <a:rPr lang="en-US" altLang="ja-JP" dirty="0" err="1"/>
              <a:t>irtoys</a:t>
            </a:r>
            <a:r>
              <a:rPr lang="en-US" altLang="ja-JP" dirty="0"/>
              <a:t>, TAM</a:t>
            </a:r>
            <a:r>
              <a:rPr lang="ja-JP" altLang="en-US"/>
              <a:t>など比較）。</a:t>
            </a:r>
            <a:endParaRPr lang="en-US" altLang="ja-JP" dirty="0"/>
          </a:p>
          <a:p>
            <a:pPr lvl="1"/>
            <a:r>
              <a:rPr lang="ja-JP" altLang="en-US"/>
              <a:t>多母集団推定（後述）にも対応している。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DAA7A31-657A-ED40-BE7A-5D1E73FC029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F12D255-110A-974C-A2DA-51B7B08E0759}"/>
              </a:ext>
            </a:extLst>
          </p:cNvPr>
          <p:cNvSpPr>
            <a:spLocks noGrp="1"/>
          </p:cNvSpPr>
          <p:nvPr>
            <p:ph type="sldNum" sz="quarter" idx="12"/>
          </p:nvPr>
        </p:nvSpPr>
        <p:spPr/>
        <p:txBody>
          <a:bodyPr/>
          <a:lstStyle/>
          <a:p>
            <a:fld id="{96CDBB25-C504-48CE-AD21-66B001DFD4D2}" type="slidenum">
              <a:rPr kumimoji="1" lang="ja-JP" altLang="en-US" smtClean="0"/>
              <a:t>29</a:t>
            </a:fld>
            <a:endParaRPr kumimoji="1" lang="ja-JP" altLang="en-US"/>
          </a:p>
        </p:txBody>
      </p:sp>
    </p:spTree>
    <p:extLst>
      <p:ext uri="{BB962C8B-B14F-4D97-AF65-F5344CB8AC3E}">
        <p14:creationId xmlns:p14="http://schemas.microsoft.com/office/powerpoint/2010/main" val="405358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8682A-A11D-524A-8BEF-79811C5D3976}"/>
              </a:ext>
            </a:extLst>
          </p:cNvPr>
          <p:cNvSpPr>
            <a:spLocks noGrp="1"/>
          </p:cNvSpPr>
          <p:nvPr>
            <p:ph type="title"/>
          </p:nvPr>
        </p:nvSpPr>
        <p:spPr/>
        <p:txBody>
          <a:bodyPr/>
          <a:lstStyle/>
          <a:p>
            <a:r>
              <a:rPr kumimoji="1" lang="ja-JP" altLang="en-US"/>
              <a:t>満点はいくつ？</a:t>
            </a:r>
          </a:p>
        </p:txBody>
      </p:sp>
      <p:sp>
        <p:nvSpPr>
          <p:cNvPr id="4" name="日付プレースホルダー 3">
            <a:extLst>
              <a:ext uri="{FF2B5EF4-FFF2-40B4-BE49-F238E27FC236}">
                <a16:creationId xmlns:a16="http://schemas.microsoft.com/office/drawing/2014/main" id="{B2F6161A-3A87-0E46-8AF0-8718DA04ABE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E858BDD-5388-624C-821F-F5892EF023B9}"/>
              </a:ext>
            </a:extLst>
          </p:cNvPr>
          <p:cNvSpPr>
            <a:spLocks noGrp="1"/>
          </p:cNvSpPr>
          <p:nvPr>
            <p:ph type="sldNum" sz="quarter" idx="12"/>
          </p:nvPr>
        </p:nvSpPr>
        <p:spPr/>
        <p:txBody>
          <a:bodyPr/>
          <a:lstStyle/>
          <a:p>
            <a:fld id="{96CDBB25-C504-48CE-AD21-66B001DFD4D2}"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09ECC2D-C77C-BA4D-AEE5-3F8942B448A7}"/>
              </a:ext>
            </a:extLst>
          </p:cNvPr>
          <p:cNvPicPr>
            <a:picLocks noChangeAspect="1"/>
          </p:cNvPicPr>
          <p:nvPr/>
        </p:nvPicPr>
        <p:blipFill>
          <a:blip r:embed="rId3"/>
          <a:stretch>
            <a:fillRect/>
          </a:stretch>
        </p:blipFill>
        <p:spPr>
          <a:xfrm>
            <a:off x="358923" y="1437140"/>
            <a:ext cx="4213077" cy="819626"/>
          </a:xfrm>
          <a:prstGeom prst="rect">
            <a:avLst/>
          </a:prstGeom>
        </p:spPr>
      </p:pic>
      <p:pic>
        <p:nvPicPr>
          <p:cNvPr id="9" name="図 8">
            <a:extLst>
              <a:ext uri="{FF2B5EF4-FFF2-40B4-BE49-F238E27FC236}">
                <a16:creationId xmlns:a16="http://schemas.microsoft.com/office/drawing/2014/main" id="{B468A2E1-69FE-FF4D-8DB2-89F6FD847ED7}"/>
              </a:ext>
            </a:extLst>
          </p:cNvPr>
          <p:cNvPicPr>
            <a:picLocks noChangeAspect="1"/>
          </p:cNvPicPr>
          <p:nvPr/>
        </p:nvPicPr>
        <p:blipFill>
          <a:blip r:embed="rId4"/>
          <a:stretch>
            <a:fillRect/>
          </a:stretch>
        </p:blipFill>
        <p:spPr>
          <a:xfrm>
            <a:off x="5000358" y="1876876"/>
            <a:ext cx="3478138" cy="1863288"/>
          </a:xfrm>
          <a:prstGeom prst="rect">
            <a:avLst/>
          </a:prstGeom>
        </p:spPr>
      </p:pic>
      <p:pic>
        <p:nvPicPr>
          <p:cNvPr id="10" name="図 9">
            <a:extLst>
              <a:ext uri="{FF2B5EF4-FFF2-40B4-BE49-F238E27FC236}">
                <a16:creationId xmlns:a16="http://schemas.microsoft.com/office/drawing/2014/main" id="{394458D4-15A9-6942-8E2F-340422F83203}"/>
              </a:ext>
            </a:extLst>
          </p:cNvPr>
          <p:cNvPicPr>
            <a:picLocks noChangeAspect="1"/>
          </p:cNvPicPr>
          <p:nvPr/>
        </p:nvPicPr>
        <p:blipFill>
          <a:blip r:embed="rId5"/>
          <a:stretch>
            <a:fillRect/>
          </a:stretch>
        </p:blipFill>
        <p:spPr>
          <a:xfrm>
            <a:off x="821821" y="3129067"/>
            <a:ext cx="3006054" cy="1733491"/>
          </a:xfrm>
          <a:prstGeom prst="rect">
            <a:avLst/>
          </a:prstGeom>
        </p:spPr>
      </p:pic>
      <p:pic>
        <p:nvPicPr>
          <p:cNvPr id="11" name="図 10">
            <a:extLst>
              <a:ext uri="{FF2B5EF4-FFF2-40B4-BE49-F238E27FC236}">
                <a16:creationId xmlns:a16="http://schemas.microsoft.com/office/drawing/2014/main" id="{F885F299-8B15-C045-8B55-06EB79D4020D}"/>
              </a:ext>
            </a:extLst>
          </p:cNvPr>
          <p:cNvPicPr>
            <a:picLocks noChangeAspect="1"/>
          </p:cNvPicPr>
          <p:nvPr/>
        </p:nvPicPr>
        <p:blipFill>
          <a:blip r:embed="rId6"/>
          <a:stretch>
            <a:fillRect/>
          </a:stretch>
        </p:blipFill>
        <p:spPr>
          <a:xfrm>
            <a:off x="5185457" y="3929233"/>
            <a:ext cx="3136722" cy="2053127"/>
          </a:xfrm>
          <a:prstGeom prst="rect">
            <a:avLst/>
          </a:prstGeom>
        </p:spPr>
      </p:pic>
      <p:pic>
        <p:nvPicPr>
          <p:cNvPr id="12" name="図 11">
            <a:extLst>
              <a:ext uri="{FF2B5EF4-FFF2-40B4-BE49-F238E27FC236}">
                <a16:creationId xmlns:a16="http://schemas.microsoft.com/office/drawing/2014/main" id="{CB1BF751-367C-E141-9DFC-DD55E4DB3B11}"/>
              </a:ext>
            </a:extLst>
          </p:cNvPr>
          <p:cNvPicPr>
            <a:picLocks noChangeAspect="1"/>
          </p:cNvPicPr>
          <p:nvPr/>
        </p:nvPicPr>
        <p:blipFill>
          <a:blip r:embed="rId7"/>
          <a:stretch>
            <a:fillRect/>
          </a:stretch>
        </p:blipFill>
        <p:spPr>
          <a:xfrm>
            <a:off x="1823198" y="5290784"/>
            <a:ext cx="1003300" cy="1041400"/>
          </a:xfrm>
          <a:prstGeom prst="rect">
            <a:avLst/>
          </a:prstGeom>
        </p:spPr>
      </p:pic>
    </p:spTree>
    <p:extLst>
      <p:ext uri="{BB962C8B-B14F-4D97-AF65-F5344CB8AC3E}">
        <p14:creationId xmlns:p14="http://schemas.microsoft.com/office/powerpoint/2010/main" val="2129721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3063-9C94-6C41-A361-3BA2D74C26F7}"/>
              </a:ext>
            </a:extLst>
          </p:cNvPr>
          <p:cNvSpPr>
            <a:spLocks noGrp="1"/>
          </p:cNvSpPr>
          <p:nvPr>
            <p:ph type="title"/>
          </p:nvPr>
        </p:nvSpPr>
        <p:spPr/>
        <p:txBody>
          <a:bodyPr>
            <a:normAutofit fontScale="90000"/>
          </a:bodyPr>
          <a:lstStyle/>
          <a:p>
            <a:r>
              <a:rPr lang="ja-JP" altLang="en-US"/>
              <a:t>速習</a:t>
            </a:r>
            <a:r>
              <a:rPr lang="en-US" altLang="ja-JP" dirty="0" err="1"/>
              <a:t>mirt</a:t>
            </a:r>
            <a:r>
              <a:rPr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46D52197-2F27-D24E-A3F0-4B3009FFFDCC}"/>
              </a:ext>
            </a:extLst>
          </p:cNvPr>
          <p:cNvSpPr>
            <a:spLocks noGrp="1"/>
          </p:cNvSpPr>
          <p:nvPr>
            <p:ph idx="1"/>
          </p:nvPr>
        </p:nvSpPr>
        <p:spPr/>
        <p:txBody>
          <a:bodyPr>
            <a:normAutofit lnSpcReduction="10000"/>
          </a:bodyPr>
          <a:lstStyle/>
          <a:p>
            <a:pPr marL="514350" indent="-514350">
              <a:buFont typeface="+mj-lt"/>
              <a:buAutoNum type="arabicPeriod"/>
            </a:pPr>
            <a:r>
              <a:rPr lang="ja-JP" altLang="en-US"/>
              <a:t>データファイルの準備。</a:t>
            </a:r>
            <a:endParaRPr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a:t>1</a:t>
            </a:r>
            <a:r>
              <a:rPr lang="ja-JP" altLang="en-US"/>
              <a:t>と</a:t>
            </a:r>
            <a:r>
              <a:rPr lang="en-US" altLang="ja-JP" dirty="0"/>
              <a:t>2</a:t>
            </a:r>
            <a:r>
              <a:rPr lang="ja-JP" altLang="en-US"/>
              <a:t>を</a:t>
            </a:r>
            <a:r>
              <a:rPr lang="en-US" altLang="ja-JP" dirty="0" err="1"/>
              <a:t>mirt</a:t>
            </a:r>
            <a:r>
              <a:rPr lang="en-US" altLang="ja-JP" dirty="0"/>
              <a:t>( )</a:t>
            </a:r>
            <a:r>
              <a:rPr lang="ja-JP" altLang="en-US"/>
              <a:t>に与える。</a:t>
            </a:r>
            <a:endParaRPr lang="en-US" altLang="ja-JP" dirty="0"/>
          </a:p>
          <a:p>
            <a:pPr lvl="1"/>
            <a:r>
              <a:rPr lang="ja-JP" altLang="en-US"/>
              <a:t>このとき，モデルタイプや制約条件を指定できる。</a:t>
            </a:r>
            <a:endParaRPr lang="en-US" altLang="ja-JP" dirty="0"/>
          </a:p>
          <a:p>
            <a:pPr marL="514350" indent="-514350">
              <a:buFont typeface="+mj-lt"/>
              <a:buAutoNum type="arabicPeriod"/>
            </a:pPr>
            <a:r>
              <a:rPr lang="en-US" altLang="ja-JP" dirty="0" err="1"/>
              <a:t>coef</a:t>
            </a:r>
            <a:r>
              <a:rPr lang="en-US" altLang="ja-JP" dirty="0"/>
              <a:t>( )</a:t>
            </a:r>
            <a:r>
              <a:rPr lang="ja-JP" altLang="en-US"/>
              <a:t>や</a:t>
            </a:r>
            <a:r>
              <a:rPr lang="en-US" altLang="ja-JP" dirty="0" err="1"/>
              <a:t>personfit</a:t>
            </a:r>
            <a:r>
              <a:rPr lang="en-US" altLang="ja-JP" dirty="0"/>
              <a:t>( )</a:t>
            </a:r>
            <a:r>
              <a:rPr lang="ja-JP" altLang="en-US"/>
              <a:t>などでパラメタや標準誤差を取り出す。</a:t>
            </a:r>
            <a:endParaRPr lang="en-US" altLang="ja-JP" dirty="0"/>
          </a:p>
          <a:p>
            <a:pPr marL="514350" indent="-514350">
              <a:buFont typeface="+mj-lt"/>
              <a:buAutoNum type="arabicPeriod"/>
            </a:pPr>
            <a:r>
              <a:rPr lang="ja-JP" altLang="en-US"/>
              <a:t>適合度，推定の標準誤差などをチェックして，推定がうまくいっているかを確認する。</a:t>
            </a:r>
            <a:endParaRPr lang="en-US" altLang="ja-JP" dirty="0"/>
          </a:p>
          <a:p>
            <a:pPr marL="514350" indent="-514350">
              <a:buFont typeface="+mj-lt"/>
              <a:buAutoNum type="arabicPeriod"/>
            </a:pPr>
            <a:r>
              <a:rPr lang="en-US" altLang="ja-JP" dirty="0"/>
              <a:t>ICC</a:t>
            </a:r>
            <a:r>
              <a:rPr lang="ja-JP" altLang="en-US"/>
              <a:t>や</a:t>
            </a:r>
            <a:r>
              <a:rPr lang="en-US" altLang="ja-JP" dirty="0"/>
              <a:t>TIF</a:t>
            </a:r>
            <a:r>
              <a:rPr lang="ja-JP" altLang="en-US"/>
              <a:t>などを可視化する。</a:t>
            </a:r>
            <a:endParaRPr lang="en-US" altLang="ja-JP" dirty="0"/>
          </a:p>
          <a:p>
            <a:pPr marL="0" indent="0">
              <a:buNone/>
            </a:pPr>
            <a:endParaRPr lang="en-US" altLang="ja-JP" dirty="0"/>
          </a:p>
          <a:p>
            <a:pPr marL="0" indent="0">
              <a:buNone/>
            </a:pPr>
            <a:r>
              <a:rPr lang="en-US" altLang="ja-JP" sz="1800" dirty="0"/>
              <a:t>※</a:t>
            </a:r>
            <a:r>
              <a:rPr lang="en-US" altLang="ja-JP" sz="1800" dirty="0" err="1"/>
              <a:t>mirt</a:t>
            </a:r>
            <a:r>
              <a:rPr lang="ja-JP" altLang="en-US" sz="1800"/>
              <a:t>パッケージの</a:t>
            </a:r>
            <a:r>
              <a:rPr lang="en-US" altLang="ja-JP" sz="1800" dirty="0"/>
              <a:t>IRT</a:t>
            </a:r>
            <a:r>
              <a:rPr lang="ja-JP" altLang="en-US" sz="1800"/>
              <a:t>パラメトリゼーションは，一般的（ちょっと古い？）ものとは異なる。</a:t>
            </a:r>
            <a:endParaRPr lang="en-US" altLang="ja-JP" sz="1800" dirty="0"/>
          </a:p>
        </p:txBody>
      </p:sp>
      <p:sp>
        <p:nvSpPr>
          <p:cNvPr id="4" name="日付プレースホルダー 3">
            <a:extLst>
              <a:ext uri="{FF2B5EF4-FFF2-40B4-BE49-F238E27FC236}">
                <a16:creationId xmlns:a16="http://schemas.microsoft.com/office/drawing/2014/main" id="{35CB26C9-5351-0049-BAB4-E92795DA309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86C5A5A-EF92-F947-B45E-F25705C3EEA6}"/>
              </a:ext>
            </a:extLst>
          </p:cNvPr>
          <p:cNvSpPr>
            <a:spLocks noGrp="1"/>
          </p:cNvSpPr>
          <p:nvPr>
            <p:ph type="sldNum" sz="quarter" idx="12"/>
          </p:nvPr>
        </p:nvSpPr>
        <p:spPr/>
        <p:txBody>
          <a:bodyPr/>
          <a:lstStyle/>
          <a:p>
            <a:fld id="{96CDBB25-C504-48CE-AD21-66B001DFD4D2}" type="slidenum">
              <a:rPr kumimoji="1" lang="ja-JP" altLang="en-US" smtClean="0"/>
              <a:t>30</a:t>
            </a:fld>
            <a:endParaRPr kumimoji="1" lang="ja-JP" altLang="en-US"/>
          </a:p>
        </p:txBody>
      </p:sp>
      <p:sp>
        <p:nvSpPr>
          <p:cNvPr id="7" name="テキスト ボックス 6">
            <a:extLst>
              <a:ext uri="{FF2B5EF4-FFF2-40B4-BE49-F238E27FC236}">
                <a16:creationId xmlns:a16="http://schemas.microsoft.com/office/drawing/2014/main" id="{41AE767A-797B-CB45-9D14-494A1F147AE9}"/>
              </a:ext>
            </a:extLst>
          </p:cNvPr>
          <p:cNvSpPr txBox="1"/>
          <p:nvPr/>
        </p:nvSpPr>
        <p:spPr>
          <a:xfrm>
            <a:off x="486648" y="6330571"/>
            <a:ext cx="2973891" cy="253916"/>
          </a:xfrm>
          <a:prstGeom prst="rect">
            <a:avLst/>
          </a:prstGeom>
          <a:noFill/>
        </p:spPr>
        <p:txBody>
          <a:bodyPr wrap="none" rtlCol="0">
            <a:spAutoFit/>
          </a:bodyPr>
          <a:lstStyle/>
          <a:p>
            <a:r>
              <a:rPr lang="en" altLang="ja-JP" sz="1050" dirty="0">
                <a:hlinkClick r:id="rId2"/>
              </a:rPr>
              <a:t>https://github.com/philchalmers/mirt/wiki</a:t>
            </a:r>
            <a:endParaRPr kumimoji="1" lang="ja-JP" altLang="en-US" sz="1050"/>
          </a:p>
        </p:txBody>
      </p:sp>
    </p:spTree>
    <p:extLst>
      <p:ext uri="{BB962C8B-B14F-4D97-AF65-F5344CB8AC3E}">
        <p14:creationId xmlns:p14="http://schemas.microsoft.com/office/powerpoint/2010/main" val="649895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CD1FC-0E8F-9B44-A880-2DD83A60F798}"/>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9D034261-9C4B-D24E-9E63-770C64ADF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52" y="1598062"/>
            <a:ext cx="9100548" cy="3929523"/>
          </a:xfrm>
        </p:spPr>
      </p:pic>
      <p:sp>
        <p:nvSpPr>
          <p:cNvPr id="4" name="日付プレースホルダー 3">
            <a:extLst>
              <a:ext uri="{FF2B5EF4-FFF2-40B4-BE49-F238E27FC236}">
                <a16:creationId xmlns:a16="http://schemas.microsoft.com/office/drawing/2014/main" id="{53140799-191F-4949-A7ED-5B1BFE7BA095}"/>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989B2105-9BB5-B542-AEA6-06A63EB50EE0}"/>
              </a:ext>
            </a:extLst>
          </p:cNvPr>
          <p:cNvSpPr>
            <a:spLocks noGrp="1"/>
          </p:cNvSpPr>
          <p:nvPr>
            <p:ph type="sldNum" sz="quarter" idx="12"/>
          </p:nvPr>
        </p:nvSpPr>
        <p:spPr/>
        <p:txBody>
          <a:bodyPr/>
          <a:lstStyle/>
          <a:p>
            <a:fld id="{96CDBB25-C504-48CE-AD21-66B001DFD4D2}" type="slidenum">
              <a:rPr kumimoji="1" lang="ja-JP" altLang="en-US" smtClean="0"/>
              <a:t>31</a:t>
            </a:fld>
            <a:endParaRPr kumimoji="1" lang="ja-JP" altLang="en-US"/>
          </a:p>
        </p:txBody>
      </p:sp>
    </p:spTree>
    <p:extLst>
      <p:ext uri="{BB962C8B-B14F-4D97-AF65-F5344CB8AC3E}">
        <p14:creationId xmlns:p14="http://schemas.microsoft.com/office/powerpoint/2010/main" val="2029691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FDB118E-4F2B-914A-A5AC-20BBDFB59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 y="978773"/>
            <a:ext cx="4965700" cy="5499100"/>
          </a:xfrm>
          <a:prstGeom prst="rect">
            <a:avLst/>
          </a:prstGeom>
        </p:spPr>
      </p:pic>
      <p:sp>
        <p:nvSpPr>
          <p:cNvPr id="2" name="タイトル 1">
            <a:extLst>
              <a:ext uri="{FF2B5EF4-FFF2-40B4-BE49-F238E27FC236}">
                <a16:creationId xmlns:a16="http://schemas.microsoft.com/office/drawing/2014/main" id="{DC8E3653-D418-3840-AD07-D28E92390FB3}"/>
              </a:ext>
            </a:extLst>
          </p:cNvPr>
          <p:cNvSpPr>
            <a:spLocks noGrp="1"/>
          </p:cNvSpPr>
          <p:nvPr>
            <p:ph type="title"/>
          </p:nvPr>
        </p:nvSpPr>
        <p:spPr/>
        <p:txBody>
          <a:bodyPr>
            <a:normAutofit fontScale="90000"/>
          </a:bodyPr>
          <a:lstStyle/>
          <a:p>
            <a:r>
              <a:rPr kumimoji="1" lang="ja-JP" altLang="en-US"/>
              <a:t>推定結果</a:t>
            </a:r>
            <a:r>
              <a:rPr kumimoji="1" lang="en-US" altLang="ja-JP" dirty="0"/>
              <a:t> (1)</a:t>
            </a:r>
            <a:endParaRPr kumimoji="1" lang="ja-JP" altLang="en-US"/>
          </a:p>
        </p:txBody>
      </p:sp>
      <p:sp>
        <p:nvSpPr>
          <p:cNvPr id="4" name="日付プレースホルダー 3">
            <a:extLst>
              <a:ext uri="{FF2B5EF4-FFF2-40B4-BE49-F238E27FC236}">
                <a16:creationId xmlns:a16="http://schemas.microsoft.com/office/drawing/2014/main" id="{EB917867-9592-2B4D-BB1A-112CADD5156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77A9140-7F97-C64C-9CDE-F965A91DE5E5}"/>
              </a:ext>
            </a:extLst>
          </p:cNvPr>
          <p:cNvSpPr>
            <a:spLocks noGrp="1"/>
          </p:cNvSpPr>
          <p:nvPr>
            <p:ph type="sldNum" sz="quarter" idx="12"/>
          </p:nvPr>
        </p:nvSpPr>
        <p:spPr/>
        <p:txBody>
          <a:bodyPr/>
          <a:lstStyle/>
          <a:p>
            <a:fld id="{96CDBB25-C504-48CE-AD21-66B001DFD4D2}" type="slidenum">
              <a:rPr kumimoji="1" lang="ja-JP" altLang="en-US" smtClean="0"/>
              <a:t>32</a:t>
            </a:fld>
            <a:endParaRPr kumimoji="1" lang="ja-JP" altLang="en-US"/>
          </a:p>
        </p:txBody>
      </p:sp>
      <p:sp>
        <p:nvSpPr>
          <p:cNvPr id="8" name="テキスト ボックス 7">
            <a:extLst>
              <a:ext uri="{FF2B5EF4-FFF2-40B4-BE49-F238E27FC236}">
                <a16:creationId xmlns:a16="http://schemas.microsoft.com/office/drawing/2014/main" id="{4E863F2E-BDE9-954D-B6DA-EA931750F3E8}"/>
              </a:ext>
            </a:extLst>
          </p:cNvPr>
          <p:cNvSpPr txBox="1"/>
          <p:nvPr/>
        </p:nvSpPr>
        <p:spPr>
          <a:xfrm>
            <a:off x="3564043" y="1420038"/>
            <a:ext cx="4503156" cy="646331"/>
          </a:xfrm>
          <a:prstGeom prst="rect">
            <a:avLst/>
          </a:prstGeom>
          <a:solidFill>
            <a:schemeClr val="bg1">
              <a:lumMod val="75000"/>
            </a:schemeClr>
          </a:solidFill>
          <a:ln>
            <a:noFill/>
          </a:ln>
        </p:spPr>
        <p:txBody>
          <a:bodyPr wrap="none" rtlCol="0">
            <a:spAutoFit/>
          </a:bodyPr>
          <a:lstStyle/>
          <a:p>
            <a:r>
              <a:rPr kumimoji="1" lang="ja-JP" altLang="en-US">
                <a:solidFill>
                  <a:schemeClr val="bg1"/>
                </a:solidFill>
              </a:rPr>
              <a:t>受検者数</a:t>
            </a:r>
            <a:r>
              <a:rPr kumimoji="1" lang="en-US" altLang="ja-JP" dirty="0">
                <a:solidFill>
                  <a:schemeClr val="bg1"/>
                </a:solidFill>
              </a:rPr>
              <a:t>5000</a:t>
            </a:r>
            <a:r>
              <a:rPr kumimoji="1" lang="ja-JP" altLang="en-US">
                <a:solidFill>
                  <a:schemeClr val="bg1"/>
                </a:solidFill>
              </a:rPr>
              <a:t>人，</a:t>
            </a:r>
            <a:r>
              <a:rPr kumimoji="1" lang="en-US" altLang="ja-JP" dirty="0">
                <a:solidFill>
                  <a:schemeClr val="bg1"/>
                </a:solidFill>
              </a:rPr>
              <a:t>30</a:t>
            </a:r>
            <a:r>
              <a:rPr kumimoji="1" lang="ja-JP" altLang="en-US">
                <a:solidFill>
                  <a:schemeClr val="bg1"/>
                </a:solidFill>
              </a:rPr>
              <a:t>項目のテストを想定</a:t>
            </a:r>
            <a:endParaRPr kumimoji="1" lang="en-US" altLang="ja-JP" dirty="0">
              <a:solidFill>
                <a:schemeClr val="bg1"/>
              </a:solidFill>
            </a:endParaRPr>
          </a:p>
          <a:p>
            <a:r>
              <a:rPr kumimoji="1" lang="ja-JP" altLang="en-US">
                <a:solidFill>
                  <a:schemeClr val="bg1"/>
                </a:solidFill>
              </a:rPr>
              <a:t>（最初の</a:t>
            </a:r>
            <a:r>
              <a:rPr kumimoji="1" lang="en-US" altLang="ja-JP" dirty="0">
                <a:solidFill>
                  <a:schemeClr val="bg1"/>
                </a:solidFill>
              </a:rPr>
              <a:t>5</a:t>
            </a:r>
            <a:r>
              <a:rPr kumimoji="1" lang="ja-JP" altLang="en-US">
                <a:solidFill>
                  <a:schemeClr val="bg1"/>
                </a:solidFill>
              </a:rPr>
              <a:t>項目だけ）</a:t>
            </a:r>
          </a:p>
        </p:txBody>
      </p:sp>
      <p:pic>
        <p:nvPicPr>
          <p:cNvPr id="15" name="図 14">
            <a:extLst>
              <a:ext uri="{FF2B5EF4-FFF2-40B4-BE49-F238E27FC236}">
                <a16:creationId xmlns:a16="http://schemas.microsoft.com/office/drawing/2014/main" id="{D7F7F3CF-D8B3-004B-ABF6-FE640DDB8ED2}"/>
              </a:ext>
            </a:extLst>
          </p:cNvPr>
          <p:cNvPicPr>
            <a:picLocks noChangeAspect="1"/>
          </p:cNvPicPr>
          <p:nvPr/>
        </p:nvPicPr>
        <p:blipFill>
          <a:blip r:embed="rId3"/>
          <a:stretch>
            <a:fillRect/>
          </a:stretch>
        </p:blipFill>
        <p:spPr>
          <a:xfrm>
            <a:off x="4572000" y="3153966"/>
            <a:ext cx="3495199" cy="2721836"/>
          </a:xfrm>
          <a:prstGeom prst="rect">
            <a:avLst/>
          </a:prstGeom>
        </p:spPr>
      </p:pic>
      <p:cxnSp>
        <p:nvCxnSpPr>
          <p:cNvPr id="17" name="直線コネクタ 16">
            <a:extLst>
              <a:ext uri="{FF2B5EF4-FFF2-40B4-BE49-F238E27FC236}">
                <a16:creationId xmlns:a16="http://schemas.microsoft.com/office/drawing/2014/main" id="{6CEDB4CF-9A82-774F-B6E1-4D2C928C26A0}"/>
              </a:ext>
            </a:extLst>
          </p:cNvPr>
          <p:cNvCxnSpPr>
            <a:cxnSpLocks/>
          </p:cNvCxnSpPr>
          <p:nvPr/>
        </p:nvCxnSpPr>
        <p:spPr>
          <a:xfrm flipH="1">
            <a:off x="6179292" y="3429000"/>
            <a:ext cx="907308" cy="211722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3D93B1F5-0086-904D-A113-DCD6ACB7B4F4}"/>
              </a:ext>
            </a:extLst>
          </p:cNvPr>
          <p:cNvCxnSpPr/>
          <p:nvPr/>
        </p:nvCxnSpPr>
        <p:spPr>
          <a:xfrm>
            <a:off x="4948015" y="4514884"/>
            <a:ext cx="16920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317AFF0-350B-1647-89D6-4A703413D2B9}"/>
              </a:ext>
            </a:extLst>
          </p:cNvPr>
          <p:cNvCxnSpPr/>
          <p:nvPr/>
        </p:nvCxnSpPr>
        <p:spPr>
          <a:xfrm>
            <a:off x="6632946" y="4514884"/>
            <a:ext cx="0" cy="1031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CB80B2F-CB7C-5F4B-8C96-9B11CC219BEB}"/>
              </a:ext>
            </a:extLst>
          </p:cNvPr>
          <p:cNvSpPr txBox="1"/>
          <p:nvPr/>
        </p:nvSpPr>
        <p:spPr>
          <a:xfrm>
            <a:off x="7051907" y="3153966"/>
            <a:ext cx="319318" cy="369332"/>
          </a:xfrm>
          <a:prstGeom prst="rect">
            <a:avLst/>
          </a:prstGeom>
          <a:noFill/>
        </p:spPr>
        <p:txBody>
          <a:bodyPr wrap="none" rtlCol="0">
            <a:spAutoFit/>
          </a:bodyPr>
          <a:lstStyle/>
          <a:p>
            <a:r>
              <a:rPr kumimoji="1" lang="en-US" altLang="ja-JP" dirty="0"/>
              <a:t>a</a:t>
            </a:r>
          </a:p>
        </p:txBody>
      </p:sp>
      <p:sp>
        <p:nvSpPr>
          <p:cNvPr id="24" name="テキスト ボックス 23">
            <a:extLst>
              <a:ext uri="{FF2B5EF4-FFF2-40B4-BE49-F238E27FC236}">
                <a16:creationId xmlns:a16="http://schemas.microsoft.com/office/drawing/2014/main" id="{49341008-164E-5E43-BB76-33BF0657568C}"/>
              </a:ext>
            </a:extLst>
          </p:cNvPr>
          <p:cNvSpPr txBox="1"/>
          <p:nvPr/>
        </p:nvSpPr>
        <p:spPr>
          <a:xfrm>
            <a:off x="6530761" y="5534529"/>
            <a:ext cx="325730" cy="369332"/>
          </a:xfrm>
          <a:prstGeom prst="rect">
            <a:avLst/>
          </a:prstGeom>
          <a:noFill/>
        </p:spPr>
        <p:txBody>
          <a:bodyPr wrap="none" rtlCol="0">
            <a:spAutoFit/>
          </a:bodyPr>
          <a:lstStyle/>
          <a:p>
            <a:r>
              <a:rPr kumimoji="1" lang="en-US" altLang="ja-JP" dirty="0"/>
              <a:t>b</a:t>
            </a:r>
            <a:endParaRPr kumimoji="1" lang="ja-JP" altLang="en-US"/>
          </a:p>
        </p:txBody>
      </p:sp>
    </p:spTree>
    <p:extLst>
      <p:ext uri="{BB962C8B-B14F-4D97-AF65-F5344CB8AC3E}">
        <p14:creationId xmlns:p14="http://schemas.microsoft.com/office/powerpoint/2010/main" val="2323130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2804D-FAD8-234D-88D4-195370B2B391}"/>
              </a:ext>
            </a:extLst>
          </p:cNvPr>
          <p:cNvSpPr>
            <a:spLocks noGrp="1"/>
          </p:cNvSpPr>
          <p:nvPr>
            <p:ph type="title"/>
          </p:nvPr>
        </p:nvSpPr>
        <p:spPr/>
        <p:txBody>
          <a:bodyPr>
            <a:normAutofit fontScale="90000"/>
          </a:bodyPr>
          <a:lstStyle/>
          <a:p>
            <a:r>
              <a:rPr kumimoji="1" lang="ja-JP" altLang="en-US"/>
              <a:t>推定結果</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34E81B9B-A159-3342-A211-7AF641454FE6}"/>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8506370-E4CE-D049-B75A-D7576E8938D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69B3FDC-B9E9-624A-AB88-BAAADDF35E7A}"/>
              </a:ext>
            </a:extLst>
          </p:cNvPr>
          <p:cNvSpPr>
            <a:spLocks noGrp="1"/>
          </p:cNvSpPr>
          <p:nvPr>
            <p:ph type="sldNum" sz="quarter" idx="12"/>
          </p:nvPr>
        </p:nvSpPr>
        <p:spPr/>
        <p:txBody>
          <a:bodyPr/>
          <a:lstStyle/>
          <a:p>
            <a:fld id="{96CDBB25-C504-48CE-AD21-66B001DFD4D2}" type="slidenum">
              <a:rPr kumimoji="1" lang="ja-JP" altLang="en-US" smtClean="0"/>
              <a:t>33</a:t>
            </a:fld>
            <a:endParaRPr kumimoji="1" lang="ja-JP" altLang="en-US"/>
          </a:p>
        </p:txBody>
      </p:sp>
      <p:pic>
        <p:nvPicPr>
          <p:cNvPr id="7" name="図 6">
            <a:extLst>
              <a:ext uri="{FF2B5EF4-FFF2-40B4-BE49-F238E27FC236}">
                <a16:creationId xmlns:a16="http://schemas.microsoft.com/office/drawing/2014/main" id="{00335AF8-F365-6F43-93EB-6BDE2A5EF863}"/>
              </a:ext>
            </a:extLst>
          </p:cNvPr>
          <p:cNvPicPr>
            <a:picLocks noChangeAspect="1"/>
          </p:cNvPicPr>
          <p:nvPr/>
        </p:nvPicPr>
        <p:blipFill>
          <a:blip r:embed="rId2"/>
          <a:stretch>
            <a:fillRect/>
          </a:stretch>
        </p:blipFill>
        <p:spPr>
          <a:xfrm>
            <a:off x="400633" y="1158161"/>
            <a:ext cx="8342733" cy="5024223"/>
          </a:xfrm>
          <a:prstGeom prst="rect">
            <a:avLst/>
          </a:prstGeom>
        </p:spPr>
      </p:pic>
    </p:spTree>
    <p:extLst>
      <p:ext uri="{BB962C8B-B14F-4D97-AF65-F5344CB8AC3E}">
        <p14:creationId xmlns:p14="http://schemas.microsoft.com/office/powerpoint/2010/main" val="663481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AB05C-9633-0E4F-AA26-5E8AEC875020}"/>
              </a:ext>
            </a:extLst>
          </p:cNvPr>
          <p:cNvSpPr>
            <a:spLocks noGrp="1"/>
          </p:cNvSpPr>
          <p:nvPr>
            <p:ph type="title"/>
          </p:nvPr>
        </p:nvSpPr>
        <p:spPr/>
        <p:txBody>
          <a:bodyPr/>
          <a:lstStyle/>
          <a:p>
            <a:r>
              <a:rPr kumimoji="1" lang="ja-JP" altLang="en-US"/>
              <a:t>推定結果</a:t>
            </a:r>
            <a:r>
              <a:rPr kumimoji="1" lang="en-US" altLang="ja-JP" dirty="0"/>
              <a:t> (3)</a:t>
            </a:r>
            <a:endParaRPr kumimoji="1" lang="ja-JP" altLang="en-US"/>
          </a:p>
        </p:txBody>
      </p:sp>
      <p:sp>
        <p:nvSpPr>
          <p:cNvPr id="4" name="日付プレースホルダー 3">
            <a:extLst>
              <a:ext uri="{FF2B5EF4-FFF2-40B4-BE49-F238E27FC236}">
                <a16:creationId xmlns:a16="http://schemas.microsoft.com/office/drawing/2014/main" id="{ACC0126A-3966-C542-AFBD-FF915272F64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13DC00B-1C62-B542-822F-52585E3DC931}"/>
              </a:ext>
            </a:extLst>
          </p:cNvPr>
          <p:cNvSpPr>
            <a:spLocks noGrp="1"/>
          </p:cNvSpPr>
          <p:nvPr>
            <p:ph type="sldNum" sz="quarter" idx="12"/>
          </p:nvPr>
        </p:nvSpPr>
        <p:spPr/>
        <p:txBody>
          <a:bodyPr/>
          <a:lstStyle/>
          <a:p>
            <a:fld id="{96CDBB25-C504-48CE-AD21-66B001DFD4D2}"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A1C21D9E-CB67-DB4C-8EAF-DC692D3EEB4A}"/>
              </a:ext>
            </a:extLst>
          </p:cNvPr>
          <p:cNvPicPr>
            <a:picLocks noChangeAspect="1"/>
          </p:cNvPicPr>
          <p:nvPr/>
        </p:nvPicPr>
        <p:blipFill>
          <a:blip r:embed="rId2"/>
          <a:stretch>
            <a:fillRect/>
          </a:stretch>
        </p:blipFill>
        <p:spPr>
          <a:xfrm>
            <a:off x="650594" y="1338858"/>
            <a:ext cx="7842812" cy="4984498"/>
          </a:xfrm>
          <a:prstGeom prst="rect">
            <a:avLst/>
          </a:prstGeom>
        </p:spPr>
      </p:pic>
    </p:spTree>
    <p:extLst>
      <p:ext uri="{BB962C8B-B14F-4D97-AF65-F5344CB8AC3E}">
        <p14:creationId xmlns:p14="http://schemas.microsoft.com/office/powerpoint/2010/main" val="370878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73DF8-2EFD-8049-A2DE-B23A62C5D264}"/>
              </a:ext>
            </a:extLst>
          </p:cNvPr>
          <p:cNvSpPr>
            <a:spLocks noGrp="1"/>
          </p:cNvSpPr>
          <p:nvPr>
            <p:ph type="title"/>
          </p:nvPr>
        </p:nvSpPr>
        <p:spPr/>
        <p:txBody>
          <a:bodyPr>
            <a:normAutofit fontScale="90000"/>
          </a:bodyPr>
          <a:lstStyle/>
          <a:p>
            <a:r>
              <a:rPr kumimoji="1" lang="ja-JP" altLang="en-US"/>
              <a:t>多母集団推定とは</a:t>
            </a:r>
          </a:p>
        </p:txBody>
      </p:sp>
      <p:sp>
        <p:nvSpPr>
          <p:cNvPr id="3" name="コンテンツ プレースホルダー 2">
            <a:extLst>
              <a:ext uri="{FF2B5EF4-FFF2-40B4-BE49-F238E27FC236}">
                <a16:creationId xmlns:a16="http://schemas.microsoft.com/office/drawing/2014/main" id="{0B97743D-664F-7741-B41C-3F840E5B60EE}"/>
              </a:ext>
            </a:extLst>
          </p:cNvPr>
          <p:cNvSpPr>
            <a:spLocks noGrp="1"/>
          </p:cNvSpPr>
          <p:nvPr>
            <p:ph idx="1"/>
          </p:nvPr>
        </p:nvSpPr>
        <p:spPr>
          <a:xfrm>
            <a:off x="628650" y="1272540"/>
            <a:ext cx="7886700" cy="5202159"/>
          </a:xfrm>
        </p:spPr>
        <p:txBody>
          <a:bodyPr>
            <a:normAutofit fontScale="92500"/>
          </a:bodyPr>
          <a:lstStyle/>
          <a:p>
            <a:r>
              <a:rPr kumimoji="1" lang="en-US" altLang="ja-JP" dirty="0" err="1"/>
              <a:t>Multiplegroup</a:t>
            </a:r>
            <a:r>
              <a:rPr lang="ja-JP" altLang="en-US"/>
              <a:t>＝複数の異なるレベルの特性を持つであろう集団が，（部分的に）同一なテストを受検した場合を想定。</a:t>
            </a:r>
            <a:endParaRPr lang="en-US" altLang="ja-JP" dirty="0"/>
          </a:p>
          <a:p>
            <a:pPr lvl="1"/>
            <a:r>
              <a:rPr lang="ja-JP" altLang="en-US" sz="1900"/>
              <a:t>例）小学</a:t>
            </a:r>
            <a:r>
              <a:rPr lang="en-US" altLang="ja-JP" sz="1900" dirty="0"/>
              <a:t>4</a:t>
            </a:r>
            <a:r>
              <a:rPr lang="ja-JP" altLang="en-US" sz="1900"/>
              <a:t>年生から</a:t>
            </a:r>
            <a:r>
              <a:rPr lang="en-US" altLang="ja-JP" sz="1900" dirty="0"/>
              <a:t>6</a:t>
            </a:r>
            <a:r>
              <a:rPr lang="ja-JP" altLang="en-US" sz="1900"/>
              <a:t>年生までの共通したテスト，統制群・実験群が明らかなテスト</a:t>
            </a:r>
            <a:endParaRPr lang="en-US" altLang="ja-JP" sz="1900" dirty="0"/>
          </a:p>
          <a:p>
            <a:endParaRPr lang="en-US" altLang="ja-JP" dirty="0"/>
          </a:p>
          <a:p>
            <a:r>
              <a:rPr kumimoji="1" lang="ja-JP" altLang="en-US"/>
              <a:t>母集団ごとに異なる母数をもつ正規分布で</a:t>
            </a:r>
            <a:r>
              <a:rPr kumimoji="1" lang="ja-JP" altLang="en-US">
                <a:solidFill>
                  <a:srgbClr val="FF0000"/>
                </a:solidFill>
              </a:rPr>
              <a:t>周辺化</a:t>
            </a:r>
            <a:r>
              <a:rPr kumimoji="1" lang="ja-JP" altLang="en-US"/>
              <a:t>して推定するだけ。</a:t>
            </a:r>
            <a:endParaRPr kumimoji="1" lang="en-US" altLang="ja-JP" dirty="0"/>
          </a:p>
          <a:p>
            <a:pPr lvl="1"/>
            <a:r>
              <a:rPr lang="ja-JP" altLang="en-US" sz="1900"/>
              <a:t>推定時に様々な制約をかけることで，集団間で母数を固定することができる。</a:t>
            </a:r>
            <a:endParaRPr lang="en-US" altLang="ja-JP" sz="1900" dirty="0"/>
          </a:p>
          <a:p>
            <a:endParaRPr kumimoji="1" lang="en-US" altLang="ja-JP" dirty="0"/>
          </a:p>
          <a:p>
            <a:r>
              <a:rPr lang="en-US" altLang="ja-JP" dirty="0"/>
              <a:t> </a:t>
            </a:r>
            <a:r>
              <a:rPr lang="en-US" altLang="ja-JP" dirty="0">
                <a:solidFill>
                  <a:srgbClr val="FF0000"/>
                </a:solidFill>
              </a:rPr>
              <a:t>DIF</a:t>
            </a:r>
            <a:r>
              <a:rPr lang="ja-JP" altLang="en-US"/>
              <a:t>の特定などに有用だが，尺度化にも使える。</a:t>
            </a:r>
            <a:endParaRPr lang="en-US" altLang="ja-JP" dirty="0"/>
          </a:p>
          <a:p>
            <a:pPr lvl="1"/>
            <a:r>
              <a:rPr kumimoji="1" lang="en-US" altLang="ja-JP" sz="1900" dirty="0"/>
              <a:t>Differential Item Functioning=</a:t>
            </a:r>
            <a:r>
              <a:rPr kumimoji="1" lang="ja-JP" altLang="en-US" sz="1900"/>
              <a:t>集団（性別，学年，群）ごとに項目への反応傾向が異なるかどうかを判断する指標のひとつ）</a:t>
            </a:r>
          </a:p>
        </p:txBody>
      </p:sp>
      <p:sp>
        <p:nvSpPr>
          <p:cNvPr id="4" name="日付プレースホルダー 3">
            <a:extLst>
              <a:ext uri="{FF2B5EF4-FFF2-40B4-BE49-F238E27FC236}">
                <a16:creationId xmlns:a16="http://schemas.microsoft.com/office/drawing/2014/main" id="{20213969-53F1-0A4B-B43A-66658CD3B09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1C55775-6397-8942-967E-9871DB0F0F76}"/>
              </a:ext>
            </a:extLst>
          </p:cNvPr>
          <p:cNvSpPr>
            <a:spLocks noGrp="1"/>
          </p:cNvSpPr>
          <p:nvPr>
            <p:ph type="sldNum" sz="quarter" idx="12"/>
          </p:nvPr>
        </p:nvSpPr>
        <p:spPr/>
        <p:txBody>
          <a:bodyPr/>
          <a:lstStyle/>
          <a:p>
            <a:fld id="{96CDBB25-C504-48CE-AD21-66B001DFD4D2}" type="slidenum">
              <a:rPr kumimoji="1" lang="ja-JP" altLang="en-US" smtClean="0"/>
              <a:t>35</a:t>
            </a:fld>
            <a:endParaRPr kumimoji="1" lang="ja-JP" altLang="en-US"/>
          </a:p>
        </p:txBody>
      </p:sp>
    </p:spTree>
    <p:extLst>
      <p:ext uri="{BB962C8B-B14F-4D97-AF65-F5344CB8AC3E}">
        <p14:creationId xmlns:p14="http://schemas.microsoft.com/office/powerpoint/2010/main" val="2137889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AFCAA-C110-F448-B11C-9B74BB1ADEC6}"/>
              </a:ext>
            </a:extLst>
          </p:cNvPr>
          <p:cNvSpPr>
            <a:spLocks noGrp="1"/>
          </p:cNvSpPr>
          <p:nvPr>
            <p:ph type="title"/>
          </p:nvPr>
        </p:nvSpPr>
        <p:spPr/>
        <p:txBody>
          <a:bodyPr>
            <a:normAutofit fontScale="90000"/>
          </a:bodyPr>
          <a:lstStyle/>
          <a:p>
            <a:r>
              <a:rPr kumimoji="1" lang="ja-JP" altLang="en-US"/>
              <a:t>速習</a:t>
            </a:r>
            <a:r>
              <a:rPr kumimoji="1" lang="en-US" altLang="ja-JP" dirty="0" err="1"/>
              <a:t>mirt</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2A384E-76BB-1C4F-84ED-6C1517E669E7}"/>
              </a:ext>
            </a:extLst>
          </p:cNvPr>
          <p:cNvSpPr>
            <a:spLocks noGrp="1"/>
          </p:cNvSpPr>
          <p:nvPr>
            <p:ph idx="1"/>
          </p:nvPr>
        </p:nvSpPr>
        <p:spPr/>
        <p:txBody>
          <a:bodyPr>
            <a:normAutofit/>
          </a:bodyPr>
          <a:lstStyle/>
          <a:p>
            <a:pPr marL="514350" indent="-514350">
              <a:buFont typeface="+mj-lt"/>
              <a:buAutoNum type="arabicPeriod"/>
            </a:pPr>
            <a:r>
              <a:rPr kumimoji="1" lang="ja-JP" altLang="en-US"/>
              <a:t>反応データを準備する。</a:t>
            </a:r>
            <a:endParaRPr kumimoji="1" lang="en-US" altLang="ja-JP" dirty="0"/>
          </a:p>
          <a:p>
            <a:pPr marL="514350" indent="-514350">
              <a:buFont typeface="+mj-lt"/>
              <a:buAutoNum type="arabicPeriod"/>
            </a:pPr>
            <a:r>
              <a:rPr lang="en-US" altLang="ja-JP" dirty="0"/>
              <a:t>1</a:t>
            </a:r>
            <a:r>
              <a:rPr lang="ja-JP" altLang="en-US"/>
              <a:t>の行に対応する形で集団ラベル</a:t>
            </a:r>
            <a:r>
              <a:rPr kumimoji="1" lang="ja-JP" altLang="en-US"/>
              <a:t>を準備する。</a:t>
            </a:r>
            <a:endParaRPr kumimoji="1"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err="1"/>
              <a:t>multipleGroup</a:t>
            </a:r>
            <a:r>
              <a:rPr lang="en-US" altLang="ja-JP" dirty="0"/>
              <a:t>( )</a:t>
            </a:r>
            <a:r>
              <a:rPr lang="ja-JP" altLang="en-US"/>
              <a:t>に</a:t>
            </a:r>
            <a:r>
              <a:rPr lang="en-US" altLang="ja-JP" dirty="0"/>
              <a:t>1~3</a:t>
            </a:r>
            <a:r>
              <a:rPr lang="ja-JP" altLang="en-US"/>
              <a:t>を与える。</a:t>
            </a:r>
            <a:endParaRPr lang="en-US" altLang="ja-JP" dirty="0"/>
          </a:p>
          <a:p>
            <a:pPr marL="514350" indent="-514350">
              <a:buFont typeface="+mj-lt"/>
              <a:buAutoNum type="arabicPeriod"/>
            </a:pPr>
            <a:r>
              <a:rPr lang="en-US" altLang="ja-JP" dirty="0"/>
              <a:t>invariance </a:t>
            </a:r>
            <a:r>
              <a:rPr lang="ja-JP" altLang="en-US"/>
              <a:t>オプションで，制約条件を指定する。</a:t>
            </a:r>
            <a:endParaRPr lang="en-US" altLang="ja-JP" dirty="0"/>
          </a:p>
          <a:p>
            <a:pPr lvl="1"/>
            <a:r>
              <a:rPr lang="en-US" altLang="ja-JP" dirty="0"/>
              <a:t>’</a:t>
            </a:r>
            <a:r>
              <a:rPr lang="en-US" altLang="ja-JP" dirty="0" err="1"/>
              <a:t>free_var</a:t>
            </a:r>
            <a:r>
              <a:rPr lang="en-US" altLang="ja-JP" dirty="0"/>
              <a:t>’, ‘</a:t>
            </a:r>
            <a:r>
              <a:rPr lang="en-US" altLang="ja-JP" dirty="0" err="1"/>
              <a:t>free_maan</a:t>
            </a:r>
            <a:r>
              <a:rPr lang="en-US" altLang="ja-JP" dirty="0"/>
              <a:t>’, ‘slope’, ‘intercept’, </a:t>
            </a:r>
          </a:p>
          <a:p>
            <a:pPr lvl="1"/>
            <a:r>
              <a:rPr lang="ja-JP" altLang="en-US"/>
              <a:t>項目列の名前でも指定可能</a:t>
            </a:r>
            <a:endParaRPr lang="en-US" altLang="ja-JP" dirty="0"/>
          </a:p>
          <a:p>
            <a:pPr lvl="1"/>
            <a:r>
              <a:rPr lang="en-US" altLang="ja-JP" dirty="0"/>
              <a:t>DIF</a:t>
            </a:r>
            <a:r>
              <a:rPr lang="ja-JP" altLang="en-US"/>
              <a:t>をみたい場合は，</a:t>
            </a:r>
            <a:r>
              <a:rPr lang="en-US" altLang="ja-JP" dirty="0"/>
              <a:t>1</a:t>
            </a:r>
            <a:r>
              <a:rPr lang="ja-JP" altLang="en-US"/>
              <a:t>項目以外はすべて固定して推定する。</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97D591CF-E552-5A44-A691-9CE73989E44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ECB4180-6E7E-7748-9832-4E9B29B0CC40}"/>
              </a:ext>
            </a:extLst>
          </p:cNvPr>
          <p:cNvSpPr>
            <a:spLocks noGrp="1"/>
          </p:cNvSpPr>
          <p:nvPr>
            <p:ph type="sldNum" sz="quarter" idx="12"/>
          </p:nvPr>
        </p:nvSpPr>
        <p:spPr/>
        <p:txBody>
          <a:bodyPr/>
          <a:lstStyle/>
          <a:p>
            <a:fld id="{96CDBB25-C504-48CE-AD21-66B001DFD4D2}" type="slidenum">
              <a:rPr kumimoji="1" lang="ja-JP" altLang="en-US" smtClean="0"/>
              <a:t>36</a:t>
            </a:fld>
            <a:endParaRPr kumimoji="1" lang="ja-JP" altLang="en-US"/>
          </a:p>
        </p:txBody>
      </p:sp>
    </p:spTree>
    <p:extLst>
      <p:ext uri="{BB962C8B-B14F-4D97-AF65-F5344CB8AC3E}">
        <p14:creationId xmlns:p14="http://schemas.microsoft.com/office/powerpoint/2010/main" val="152021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CAB79CF-FBC3-8F42-A575-73BCA214E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666" y="474467"/>
            <a:ext cx="3572684" cy="5812512"/>
          </a:xfrm>
          <a:prstGeom prst="rect">
            <a:avLst/>
          </a:prstGeom>
        </p:spPr>
      </p:pic>
      <p:sp>
        <p:nvSpPr>
          <p:cNvPr id="2" name="タイトル 1">
            <a:extLst>
              <a:ext uri="{FF2B5EF4-FFF2-40B4-BE49-F238E27FC236}">
                <a16:creationId xmlns:a16="http://schemas.microsoft.com/office/drawing/2014/main" id="{FF80EFA9-DB30-4A45-BA47-3CFEA09D032F}"/>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81A2A45C-CECF-BF47-9531-1A34AF962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3863631"/>
            <a:ext cx="7886700" cy="2423348"/>
          </a:xfrm>
        </p:spPr>
      </p:pic>
      <p:sp>
        <p:nvSpPr>
          <p:cNvPr id="4" name="日付プレースホルダー 3">
            <a:extLst>
              <a:ext uri="{FF2B5EF4-FFF2-40B4-BE49-F238E27FC236}">
                <a16:creationId xmlns:a16="http://schemas.microsoft.com/office/drawing/2014/main" id="{D377FA45-1007-DC41-95E9-73271E6313B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2ECC5F51-490F-F341-9EE5-810E5D581286}"/>
              </a:ext>
            </a:extLst>
          </p:cNvPr>
          <p:cNvSpPr>
            <a:spLocks noGrp="1"/>
          </p:cNvSpPr>
          <p:nvPr>
            <p:ph type="sldNum" sz="quarter" idx="12"/>
          </p:nvPr>
        </p:nvSpPr>
        <p:spPr/>
        <p:txBody>
          <a:bodyPr/>
          <a:lstStyle/>
          <a:p>
            <a:fld id="{96CDBB25-C504-48CE-AD21-66B001DFD4D2}" type="slidenum">
              <a:rPr kumimoji="1" lang="ja-JP" altLang="en-US" smtClean="0"/>
              <a:t>37</a:t>
            </a:fld>
            <a:endParaRPr kumimoji="1" lang="ja-JP" altLang="en-US"/>
          </a:p>
        </p:txBody>
      </p:sp>
    </p:spTree>
    <p:extLst>
      <p:ext uri="{BB962C8B-B14F-4D97-AF65-F5344CB8AC3E}">
        <p14:creationId xmlns:p14="http://schemas.microsoft.com/office/powerpoint/2010/main" val="234595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771E70-A41A-444A-8A43-8399CB1DA1F5}"/>
              </a:ext>
            </a:extLst>
          </p:cNvPr>
          <p:cNvSpPr>
            <a:spLocks noGrp="1"/>
          </p:cNvSpPr>
          <p:nvPr>
            <p:ph type="title"/>
          </p:nvPr>
        </p:nvSpPr>
        <p:spPr/>
        <p:txBody>
          <a:bodyPr/>
          <a:lstStyle/>
          <a:p>
            <a:r>
              <a:rPr kumimoji="1" lang="ja-JP" altLang="en-US"/>
              <a:t>推定結果</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8A4CF7E9-4D80-6B4A-97D0-DC06376696A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8B5B190A-4A7B-3C47-BDFF-1C715626A2F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30C2E566-1128-B848-8387-7146DC7AABB5}"/>
              </a:ext>
            </a:extLst>
          </p:cNvPr>
          <p:cNvSpPr>
            <a:spLocks noGrp="1"/>
          </p:cNvSpPr>
          <p:nvPr>
            <p:ph type="sldNum" sz="quarter" idx="12"/>
          </p:nvPr>
        </p:nvSpPr>
        <p:spPr/>
        <p:txBody>
          <a:bodyPr/>
          <a:lstStyle/>
          <a:p>
            <a:fld id="{96CDBB25-C504-48CE-AD21-66B001DFD4D2}" type="slidenum">
              <a:rPr kumimoji="1" lang="ja-JP" altLang="en-US" smtClean="0"/>
              <a:t>38</a:t>
            </a:fld>
            <a:endParaRPr kumimoji="1" lang="ja-JP" altLang="en-US"/>
          </a:p>
        </p:txBody>
      </p:sp>
      <p:pic>
        <p:nvPicPr>
          <p:cNvPr id="6" name="図 5">
            <a:extLst>
              <a:ext uri="{FF2B5EF4-FFF2-40B4-BE49-F238E27FC236}">
                <a16:creationId xmlns:a16="http://schemas.microsoft.com/office/drawing/2014/main" id="{93E0AA10-E5AA-D34C-AC3A-71F5B368C531}"/>
              </a:ext>
            </a:extLst>
          </p:cNvPr>
          <p:cNvPicPr>
            <a:picLocks noChangeAspect="1"/>
          </p:cNvPicPr>
          <p:nvPr/>
        </p:nvPicPr>
        <p:blipFill>
          <a:blip r:embed="rId2"/>
          <a:stretch>
            <a:fillRect/>
          </a:stretch>
        </p:blipFill>
        <p:spPr>
          <a:xfrm>
            <a:off x="670310" y="1086642"/>
            <a:ext cx="7803379" cy="5218757"/>
          </a:xfrm>
          <a:prstGeom prst="rect">
            <a:avLst/>
          </a:prstGeom>
        </p:spPr>
      </p:pic>
    </p:spTree>
    <p:extLst>
      <p:ext uri="{BB962C8B-B14F-4D97-AF65-F5344CB8AC3E}">
        <p14:creationId xmlns:p14="http://schemas.microsoft.com/office/powerpoint/2010/main" val="328560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6DB64-F2CB-B948-B2F7-83E9066E7397}"/>
              </a:ext>
            </a:extLst>
          </p:cNvPr>
          <p:cNvSpPr>
            <a:spLocks noGrp="1"/>
          </p:cNvSpPr>
          <p:nvPr>
            <p:ph type="title"/>
          </p:nvPr>
        </p:nvSpPr>
        <p:spPr/>
        <p:txBody>
          <a:bodyPr/>
          <a:lstStyle/>
          <a:p>
            <a:r>
              <a:rPr lang="ja-JP" altLang="en-US"/>
              <a:t>応用例</a:t>
            </a:r>
            <a:endParaRPr kumimoji="1" lang="ja-JP" altLang="en-US"/>
          </a:p>
        </p:txBody>
      </p:sp>
      <p:pic>
        <p:nvPicPr>
          <p:cNvPr id="7" name="コンテンツ プレースホルダー 6">
            <a:extLst>
              <a:ext uri="{FF2B5EF4-FFF2-40B4-BE49-F238E27FC236}">
                <a16:creationId xmlns:a16="http://schemas.microsoft.com/office/drawing/2014/main" id="{7FB50A36-9C72-8D4E-8A81-0E243F5E7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815" y="1273175"/>
            <a:ext cx="6998370" cy="4903788"/>
          </a:xfrm>
        </p:spPr>
      </p:pic>
      <p:sp>
        <p:nvSpPr>
          <p:cNvPr id="4" name="日付プレースホルダー 3">
            <a:extLst>
              <a:ext uri="{FF2B5EF4-FFF2-40B4-BE49-F238E27FC236}">
                <a16:creationId xmlns:a16="http://schemas.microsoft.com/office/drawing/2014/main" id="{E224F5B5-A250-494C-B9D2-3544DF373A0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8D85619-F520-7F43-AE16-3984648B8744}"/>
              </a:ext>
            </a:extLst>
          </p:cNvPr>
          <p:cNvSpPr>
            <a:spLocks noGrp="1"/>
          </p:cNvSpPr>
          <p:nvPr>
            <p:ph type="sldNum" sz="quarter" idx="12"/>
          </p:nvPr>
        </p:nvSpPr>
        <p:spPr/>
        <p:txBody>
          <a:bodyPr/>
          <a:lstStyle/>
          <a:p>
            <a:fld id="{96CDBB25-C504-48CE-AD21-66B001DFD4D2}" type="slidenum">
              <a:rPr kumimoji="1" lang="ja-JP" altLang="en-US" smtClean="0"/>
              <a:t>39</a:t>
            </a:fld>
            <a:endParaRPr kumimoji="1" lang="ja-JP" altLang="en-US"/>
          </a:p>
        </p:txBody>
      </p:sp>
      <p:pic>
        <p:nvPicPr>
          <p:cNvPr id="9" name="図 8">
            <a:extLst>
              <a:ext uri="{FF2B5EF4-FFF2-40B4-BE49-F238E27FC236}">
                <a16:creationId xmlns:a16="http://schemas.microsoft.com/office/drawing/2014/main" id="{EA2B614A-F1F2-E849-B01B-669F971B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1273175"/>
            <a:ext cx="6692900" cy="4737100"/>
          </a:xfrm>
          <a:prstGeom prst="rect">
            <a:avLst/>
          </a:prstGeom>
        </p:spPr>
      </p:pic>
    </p:spTree>
    <p:extLst>
      <p:ext uri="{BB962C8B-B14F-4D97-AF65-F5344CB8AC3E}">
        <p14:creationId xmlns:p14="http://schemas.microsoft.com/office/powerpoint/2010/main" val="9532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06A8AE-ECAE-2D4F-AAA4-88AA74B3A10B}"/>
              </a:ext>
            </a:extLst>
          </p:cNvPr>
          <p:cNvSpPr>
            <a:spLocks noGrp="1"/>
          </p:cNvSpPr>
          <p:nvPr>
            <p:ph type="title"/>
          </p:nvPr>
        </p:nvSpPr>
        <p:spPr/>
        <p:txBody>
          <a:bodyPr/>
          <a:lstStyle/>
          <a:p>
            <a:r>
              <a:rPr lang="ja-JP" altLang="en-US"/>
              <a:t>えいごけんてーしけん</a:t>
            </a:r>
            <a:endParaRPr kumimoji="1" lang="ja-JP" altLang="en-US"/>
          </a:p>
        </p:txBody>
      </p:sp>
      <p:sp>
        <p:nvSpPr>
          <p:cNvPr id="3" name="コンテンツ プレースホルダー 2">
            <a:extLst>
              <a:ext uri="{FF2B5EF4-FFF2-40B4-BE49-F238E27FC236}">
                <a16:creationId xmlns:a16="http://schemas.microsoft.com/office/drawing/2014/main" id="{15C70293-8BCB-AA4B-97AC-861B01AF56FD}"/>
              </a:ext>
            </a:extLst>
          </p:cNvPr>
          <p:cNvSpPr>
            <a:spLocks noGrp="1"/>
          </p:cNvSpPr>
          <p:nvPr>
            <p:ph idx="1"/>
          </p:nvPr>
        </p:nvSpPr>
        <p:spPr/>
        <p:txBody>
          <a:bodyPr>
            <a:normAutofit fontScale="92500" lnSpcReduction="10000"/>
          </a:bodyPr>
          <a:lstStyle/>
          <a:p>
            <a:r>
              <a:rPr kumimoji="1" lang="en-US" altLang="ja-JP" dirty="0"/>
              <a:t>TOFLE, TOIEC, IELTS, GTEC, </a:t>
            </a:r>
            <a:r>
              <a:rPr lang="ja-JP" altLang="en-US"/>
              <a:t>英検</a:t>
            </a:r>
            <a:r>
              <a:rPr lang="en-US" altLang="ja-JP" dirty="0"/>
              <a:t>, </a:t>
            </a:r>
            <a:r>
              <a:rPr lang="en-US" altLang="ja-JP" dirty="0" err="1"/>
              <a:t>etc</a:t>
            </a:r>
            <a:r>
              <a:rPr lang="en-US" altLang="ja-JP" dirty="0"/>
              <a:t>…</a:t>
            </a:r>
          </a:p>
          <a:p>
            <a:endParaRPr kumimoji="1" lang="en-US" altLang="ja-JP" dirty="0"/>
          </a:p>
          <a:p>
            <a:r>
              <a:rPr lang="ja-JP" altLang="en-US"/>
              <a:t>英語のコミュニケーション能力を測る試験（だと言われている）</a:t>
            </a:r>
            <a:endParaRPr lang="en-US" altLang="ja-JP" dirty="0"/>
          </a:p>
          <a:p>
            <a:endParaRPr kumimoji="1" lang="en-US" altLang="ja-JP" dirty="0"/>
          </a:p>
          <a:p>
            <a:r>
              <a:rPr kumimoji="1" lang="ja-JP" altLang="en-US"/>
              <a:t>違うテストでも（同じ種類であれば）いつ受けても同一タイプのテストスコアがもらえる。</a:t>
            </a:r>
            <a:endParaRPr kumimoji="1" lang="en-US" altLang="ja-JP" dirty="0"/>
          </a:p>
          <a:p>
            <a:endParaRPr kumimoji="1" lang="en-US" altLang="ja-JP" dirty="0"/>
          </a:p>
          <a:p>
            <a:r>
              <a:rPr kumimoji="1" lang="ja-JP" altLang="en-US" b="1">
                <a:solidFill>
                  <a:srgbClr val="FF0000"/>
                </a:solidFill>
              </a:rPr>
              <a:t>大学入試</a:t>
            </a:r>
            <a:r>
              <a:rPr kumimoji="1" lang="ja-JP" altLang="en-US"/>
              <a:t>で使われる（らしい）。</a:t>
            </a:r>
            <a:endParaRPr kumimoji="1" lang="en-US" altLang="ja-JP" dirty="0"/>
          </a:p>
          <a:p>
            <a:endParaRPr lang="en-US" altLang="ja-JP" dirty="0"/>
          </a:p>
          <a:p>
            <a:r>
              <a:rPr kumimoji="1" lang="ja-JP" altLang="en-US"/>
              <a:t>ほぼすべてのテストが</a:t>
            </a:r>
            <a:r>
              <a:rPr kumimoji="1" lang="en-US" altLang="ja-JP" b="1" dirty="0">
                <a:solidFill>
                  <a:srgbClr val="FF0000"/>
                </a:solidFill>
              </a:rPr>
              <a:t>IRT</a:t>
            </a:r>
            <a:r>
              <a:rPr kumimoji="1" lang="ja-JP" altLang="en-US"/>
              <a:t>でスコアリング。</a:t>
            </a:r>
          </a:p>
        </p:txBody>
      </p:sp>
      <p:sp>
        <p:nvSpPr>
          <p:cNvPr id="4" name="日付プレースホルダー 3">
            <a:extLst>
              <a:ext uri="{FF2B5EF4-FFF2-40B4-BE49-F238E27FC236}">
                <a16:creationId xmlns:a16="http://schemas.microsoft.com/office/drawing/2014/main" id="{D246BED3-75B4-654E-B6F7-2C75907537DD}"/>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B1ABA76-C590-0643-9ED1-5BA3586041E7}"/>
              </a:ext>
            </a:extLst>
          </p:cNvPr>
          <p:cNvSpPr>
            <a:spLocks noGrp="1"/>
          </p:cNvSpPr>
          <p:nvPr>
            <p:ph type="sldNum" sz="quarter" idx="12"/>
          </p:nvPr>
        </p:nvSpPr>
        <p:spPr/>
        <p:txBody>
          <a:bodyPr/>
          <a:lstStyle/>
          <a:p>
            <a:fld id="{96CDBB25-C504-48CE-AD21-66B001DFD4D2}" type="slidenum">
              <a:rPr kumimoji="1" lang="ja-JP" altLang="en-US" smtClean="0"/>
              <a:t>4</a:t>
            </a:fld>
            <a:endParaRPr kumimoji="1" lang="ja-JP" altLang="en-US"/>
          </a:p>
        </p:txBody>
      </p:sp>
    </p:spTree>
    <p:extLst>
      <p:ext uri="{BB962C8B-B14F-4D97-AF65-F5344CB8AC3E}">
        <p14:creationId xmlns:p14="http://schemas.microsoft.com/office/powerpoint/2010/main" val="169863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AA844-C809-414C-9447-96420E82CCCD}"/>
              </a:ext>
            </a:extLst>
          </p:cNvPr>
          <p:cNvSpPr>
            <a:spLocks noGrp="1"/>
          </p:cNvSpPr>
          <p:nvPr>
            <p:ph type="title"/>
          </p:nvPr>
        </p:nvSpPr>
        <p:spPr/>
        <p:txBody>
          <a:bodyPr/>
          <a:lstStyle/>
          <a:p>
            <a:r>
              <a:rPr kumimoji="1" lang="ja-JP" altLang="en-US"/>
              <a:t>さいごに</a:t>
            </a:r>
          </a:p>
        </p:txBody>
      </p:sp>
      <p:sp>
        <p:nvSpPr>
          <p:cNvPr id="3" name="コンテンツ プレースホルダー 2">
            <a:extLst>
              <a:ext uri="{FF2B5EF4-FFF2-40B4-BE49-F238E27FC236}">
                <a16:creationId xmlns:a16="http://schemas.microsoft.com/office/drawing/2014/main" id="{C472A3F3-179B-DD4E-97AF-7FEC9E35D271}"/>
              </a:ext>
            </a:extLst>
          </p:cNvPr>
          <p:cNvSpPr>
            <a:spLocks noGrp="1"/>
          </p:cNvSpPr>
          <p:nvPr>
            <p:ph idx="1"/>
          </p:nvPr>
        </p:nvSpPr>
        <p:spPr/>
        <p:txBody>
          <a:bodyPr/>
          <a:lstStyle/>
          <a:p>
            <a:r>
              <a:rPr kumimoji="1" lang="ja-JP" altLang="en-US"/>
              <a:t>本当は事前の項目分析が大切</a:t>
            </a:r>
            <a:endParaRPr kumimoji="1" lang="en-US" altLang="ja-JP" dirty="0"/>
          </a:p>
          <a:p>
            <a:pPr lvl="1"/>
            <a:r>
              <a:rPr lang="ja-JP" altLang="en-US"/>
              <a:t>正答率や無回答率，信頼性係数などをしっかりと確認して，モデルに適合しなさそうな項目を削除する。</a:t>
            </a:r>
            <a:endParaRPr lang="en-US" altLang="ja-JP" dirty="0"/>
          </a:p>
          <a:p>
            <a:pPr lvl="1"/>
            <a:endParaRPr lang="en-US" altLang="ja-JP" dirty="0"/>
          </a:p>
          <a:p>
            <a:r>
              <a:rPr lang="ja-JP" altLang="en-US"/>
              <a:t>今回説明したのはごく一部の機能だけ。</a:t>
            </a:r>
            <a:endParaRPr lang="en-US" altLang="ja-JP" dirty="0"/>
          </a:p>
          <a:p>
            <a:pPr lvl="1"/>
            <a:r>
              <a:rPr kumimoji="1" lang="en-US" altLang="ja-JP" dirty="0"/>
              <a:t>2</a:t>
            </a:r>
            <a:r>
              <a:rPr kumimoji="1" lang="ja-JP" altLang="en-US"/>
              <a:t>値＋多値などの混合版テストも分析できる。</a:t>
            </a:r>
            <a:endParaRPr kumimoji="1" lang="en-US" altLang="ja-JP" dirty="0"/>
          </a:p>
          <a:p>
            <a:pPr lvl="1"/>
            <a:r>
              <a:rPr lang="ja-JP" altLang="en-US"/>
              <a:t>探索的＆確証的多次元</a:t>
            </a:r>
            <a:r>
              <a:rPr lang="en-US" altLang="ja-JP" dirty="0"/>
              <a:t>IRT</a:t>
            </a:r>
            <a:r>
              <a:rPr lang="ja-JP" altLang="en-US"/>
              <a:t>や</a:t>
            </a:r>
            <a:r>
              <a:rPr lang="en-US" altLang="ja-JP" dirty="0"/>
              <a:t>bifactor</a:t>
            </a:r>
            <a:r>
              <a:rPr lang="ja-JP" altLang="en-US"/>
              <a:t>など。</a:t>
            </a:r>
            <a:endParaRPr lang="en-US" altLang="ja-JP" dirty="0"/>
          </a:p>
          <a:p>
            <a:pPr lvl="1"/>
            <a:endParaRPr lang="en-US" altLang="ja-JP" dirty="0"/>
          </a:p>
          <a:p>
            <a:r>
              <a:rPr kumimoji="1" lang="en-US" altLang="ja-JP" dirty="0" err="1"/>
              <a:t>equateIRT</a:t>
            </a:r>
            <a:r>
              <a:rPr kumimoji="1" lang="ja-JP" altLang="en-US"/>
              <a:t>パッケージと連携して等化もできる。</a:t>
            </a:r>
          </a:p>
        </p:txBody>
      </p:sp>
      <p:sp>
        <p:nvSpPr>
          <p:cNvPr id="4" name="日付プレースホルダー 3">
            <a:extLst>
              <a:ext uri="{FF2B5EF4-FFF2-40B4-BE49-F238E27FC236}">
                <a16:creationId xmlns:a16="http://schemas.microsoft.com/office/drawing/2014/main" id="{28D9BDCC-3E01-C74C-8D2C-D11836A9782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9DFC655-68AF-3B41-B45C-D096842D3141}"/>
              </a:ext>
            </a:extLst>
          </p:cNvPr>
          <p:cNvSpPr>
            <a:spLocks noGrp="1"/>
          </p:cNvSpPr>
          <p:nvPr>
            <p:ph type="sldNum" sz="quarter" idx="12"/>
          </p:nvPr>
        </p:nvSpPr>
        <p:spPr/>
        <p:txBody>
          <a:bodyPr/>
          <a:lstStyle/>
          <a:p>
            <a:fld id="{96CDBB25-C504-48CE-AD21-66B001DFD4D2}" type="slidenum">
              <a:rPr kumimoji="1" lang="ja-JP" altLang="en-US" smtClean="0"/>
              <a:t>40</a:t>
            </a:fld>
            <a:endParaRPr kumimoji="1" lang="ja-JP" altLang="en-US"/>
          </a:p>
        </p:txBody>
      </p:sp>
    </p:spTree>
    <p:extLst>
      <p:ext uri="{BB962C8B-B14F-4D97-AF65-F5344CB8AC3E}">
        <p14:creationId xmlns:p14="http://schemas.microsoft.com/office/powerpoint/2010/main" val="2851079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9FD8F-78EC-4639-8A97-5EEBF9371474}"/>
              </a:ext>
            </a:extLst>
          </p:cNvPr>
          <p:cNvSpPr>
            <a:spLocks noGrp="1"/>
          </p:cNvSpPr>
          <p:nvPr>
            <p:ph type="title"/>
          </p:nvPr>
        </p:nvSpPr>
        <p:spPr/>
        <p:txBody>
          <a:bodyPr>
            <a:normAutofit fontScale="90000"/>
          </a:bodyPr>
          <a:lstStyle/>
          <a:p>
            <a:r>
              <a:rPr kumimoji="1" lang="en-US" altLang="ja-JP" dirty="0"/>
              <a:t>Direct Marketing</a:t>
            </a:r>
            <a:endParaRPr kumimoji="1" lang="ja-JP" altLang="en-US" dirty="0"/>
          </a:p>
        </p:txBody>
      </p:sp>
      <p:sp>
        <p:nvSpPr>
          <p:cNvPr id="3" name="コンテンツ プレースホルダー 2">
            <a:extLst>
              <a:ext uri="{FF2B5EF4-FFF2-40B4-BE49-F238E27FC236}">
                <a16:creationId xmlns:a16="http://schemas.microsoft.com/office/drawing/2014/main" id="{AF61C731-C9B6-4517-A8DA-88AA7F985059}"/>
              </a:ext>
            </a:extLst>
          </p:cNvPr>
          <p:cNvSpPr>
            <a:spLocks noGrp="1"/>
          </p:cNvSpPr>
          <p:nvPr>
            <p:ph idx="1"/>
          </p:nvPr>
        </p:nvSpPr>
        <p:spPr/>
        <p:txBody>
          <a:bodyPr/>
          <a:lstStyle/>
          <a:p>
            <a:r>
              <a:rPr kumimoji="1" lang="ja-JP" altLang="en-US" dirty="0"/>
              <a:t>加藤・川端・山田 </a:t>
            </a:r>
            <a:r>
              <a:rPr kumimoji="1" lang="en-US" altLang="ja-JP" dirty="0"/>
              <a:t>(2014). R</a:t>
            </a:r>
            <a:r>
              <a:rPr kumimoji="1" lang="ja-JP" altLang="en-US" dirty="0"/>
              <a:t>による項目反応理論</a:t>
            </a:r>
            <a:r>
              <a:rPr kumimoji="1" lang="ja-JP" altLang="en-US"/>
              <a:t>　オーム社</a:t>
            </a:r>
            <a:endParaRPr kumimoji="1" lang="en-US" altLang="ja-JP" dirty="0"/>
          </a:p>
          <a:p>
            <a:endParaRPr kumimoji="1" lang="en-US" altLang="ja-JP" dirty="0"/>
          </a:p>
          <a:p>
            <a:pPr lvl="1"/>
            <a:r>
              <a:rPr kumimoji="1" lang="ja-JP" altLang="en-US" sz="2000" dirty="0"/>
              <a:t>（おそらく）日本で一番</a:t>
            </a:r>
            <a:r>
              <a:rPr kumimoji="1" lang="en-US" altLang="ja-JP" sz="3200" b="1" dirty="0"/>
              <a:t>IRT</a:t>
            </a:r>
            <a:r>
              <a:rPr kumimoji="1" lang="ja-JP" altLang="en-US" sz="3200" b="1" dirty="0"/>
              <a:t>の実践</a:t>
            </a:r>
            <a:r>
              <a:rPr kumimoji="1" lang="ja-JP" altLang="en-US" sz="2000" dirty="0"/>
              <a:t>に精通している著者による</a:t>
            </a:r>
            <a:r>
              <a:rPr kumimoji="1" lang="ja-JP" altLang="en-US" sz="3200" b="1" dirty="0">
                <a:solidFill>
                  <a:srgbClr val="C00000"/>
                </a:solidFill>
              </a:rPr>
              <a:t>項目反応</a:t>
            </a:r>
            <a:r>
              <a:rPr kumimoji="1" lang="ja-JP" altLang="en-US" sz="3200" b="1">
                <a:solidFill>
                  <a:srgbClr val="C00000"/>
                </a:solidFill>
              </a:rPr>
              <a:t>理論</a:t>
            </a:r>
            <a:r>
              <a:rPr kumimoji="1" lang="ja-JP" altLang="en-US" sz="2000"/>
              <a:t>の専門書。</a:t>
            </a:r>
            <a:endParaRPr kumimoji="1" lang="en-US" altLang="ja-JP" sz="2000" dirty="0"/>
          </a:p>
          <a:p>
            <a:pPr lvl="1"/>
            <a:endParaRPr kumimoji="1" lang="en-US" altLang="ja-JP" sz="2000" dirty="0"/>
          </a:p>
          <a:p>
            <a:pPr lvl="1"/>
            <a:r>
              <a:rPr kumimoji="1" lang="en-US" altLang="ja-JP" sz="2000" dirty="0"/>
              <a:t>IRT</a:t>
            </a:r>
            <a:r>
              <a:rPr kumimoji="1" lang="ja-JP" altLang="en-US" sz="2000" dirty="0"/>
              <a:t>の基本的なモデル</a:t>
            </a:r>
            <a:r>
              <a:rPr kumimoji="1" lang="ja-JP" altLang="en-US" sz="2000"/>
              <a:t>である</a:t>
            </a:r>
            <a:r>
              <a:rPr kumimoji="1" lang="ja-JP" altLang="en-US" sz="3200" b="1"/>
              <a:t>一次元</a:t>
            </a:r>
            <a:r>
              <a:rPr kumimoji="1" lang="en-US" altLang="ja-JP" sz="3200" b="1" dirty="0"/>
              <a:t>IRT</a:t>
            </a:r>
            <a:r>
              <a:rPr kumimoji="1" lang="ja-JP" altLang="en-US" sz="3200" b="1"/>
              <a:t>モデル</a:t>
            </a:r>
            <a:r>
              <a:rPr kumimoji="1" lang="ja-JP" altLang="en-US" sz="2000"/>
              <a:t>を</a:t>
            </a:r>
            <a:r>
              <a:rPr kumimoji="1" lang="ja-JP" altLang="en-US" sz="2000" dirty="0"/>
              <a:t>中心に，パラメタ推定，等化など，実践で必要な知識を重点的に</a:t>
            </a:r>
            <a:r>
              <a:rPr kumimoji="1" lang="ja-JP" altLang="en-US" sz="2000"/>
              <a:t>網羅。</a:t>
            </a:r>
            <a:endParaRPr kumimoji="1" lang="en-US" altLang="ja-JP" sz="2000" dirty="0"/>
          </a:p>
          <a:p>
            <a:pPr lvl="1"/>
            <a:endParaRPr kumimoji="1" lang="en-US" altLang="ja-JP" sz="2000" dirty="0"/>
          </a:p>
          <a:p>
            <a:pPr lvl="1"/>
            <a:r>
              <a:rPr kumimoji="1" lang="en-US" altLang="ja-JP" sz="2000" dirty="0"/>
              <a:t>TYT</a:t>
            </a:r>
            <a:r>
              <a:rPr kumimoji="1" lang="ja-JP" altLang="en-US" sz="2000" dirty="0"/>
              <a:t>本よりもわかりやすい（個人談）</a:t>
            </a:r>
          </a:p>
        </p:txBody>
      </p:sp>
      <p:pic>
        <p:nvPicPr>
          <p:cNvPr id="4" name="図 3">
            <a:extLst>
              <a:ext uri="{FF2B5EF4-FFF2-40B4-BE49-F238E27FC236}">
                <a16:creationId xmlns:a16="http://schemas.microsoft.com/office/drawing/2014/main" id="{522E5D40-94FA-4B4F-B9CF-91579DBEEA1C}"/>
              </a:ext>
            </a:extLst>
          </p:cNvPr>
          <p:cNvPicPr>
            <a:picLocks noChangeAspect="1"/>
          </p:cNvPicPr>
          <p:nvPr/>
        </p:nvPicPr>
        <p:blipFill>
          <a:blip r:embed="rId2"/>
          <a:stretch>
            <a:fillRect/>
          </a:stretch>
        </p:blipFill>
        <p:spPr>
          <a:xfrm>
            <a:off x="6899206" y="4812603"/>
            <a:ext cx="1351225" cy="1908873"/>
          </a:xfrm>
          <a:prstGeom prst="rect">
            <a:avLst/>
          </a:prstGeom>
        </p:spPr>
      </p:pic>
      <p:sp>
        <p:nvSpPr>
          <p:cNvPr id="5" name="日付プレースホルダー 4">
            <a:extLst>
              <a:ext uri="{FF2B5EF4-FFF2-40B4-BE49-F238E27FC236}">
                <a16:creationId xmlns:a16="http://schemas.microsoft.com/office/drawing/2014/main" id="{15912791-3E05-3447-905B-A2D0485257C4}"/>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0006A582-CD21-EC45-8676-7374AA0B1D4E}"/>
              </a:ext>
            </a:extLst>
          </p:cNvPr>
          <p:cNvSpPr>
            <a:spLocks noGrp="1"/>
          </p:cNvSpPr>
          <p:nvPr>
            <p:ph type="sldNum" sz="quarter" idx="12"/>
          </p:nvPr>
        </p:nvSpPr>
        <p:spPr/>
        <p:txBody>
          <a:bodyPr/>
          <a:lstStyle/>
          <a:p>
            <a:fld id="{96CDBB25-C504-48CE-AD21-66B001DFD4D2}" type="slidenum">
              <a:rPr kumimoji="1" lang="ja-JP" altLang="en-US" smtClean="0"/>
              <a:t>41</a:t>
            </a:fld>
            <a:endParaRPr kumimoji="1" lang="ja-JP" altLang="en-US"/>
          </a:p>
        </p:txBody>
      </p:sp>
    </p:spTree>
    <p:extLst>
      <p:ext uri="{BB962C8B-B14F-4D97-AF65-F5344CB8AC3E}">
        <p14:creationId xmlns:p14="http://schemas.microsoft.com/office/powerpoint/2010/main" val="186358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8B91B-B334-6C4F-82A9-73DE4713CA44}"/>
              </a:ext>
            </a:extLst>
          </p:cNvPr>
          <p:cNvSpPr>
            <a:spLocks noGrp="1"/>
          </p:cNvSpPr>
          <p:nvPr>
            <p:ph type="title"/>
          </p:nvPr>
        </p:nvSpPr>
        <p:spPr/>
        <p:txBody>
          <a:bodyPr/>
          <a:lstStyle/>
          <a:p>
            <a:r>
              <a:rPr kumimoji="1" lang="ja-JP" altLang="en-US"/>
              <a:t>専門家</a:t>
            </a:r>
            <a:r>
              <a:rPr kumimoji="1" lang="en-US" altLang="ja-JP" dirty="0"/>
              <a:t>(?)</a:t>
            </a:r>
            <a:r>
              <a:rPr kumimoji="1" lang="ja-JP" altLang="en-US"/>
              <a:t>のコメント</a:t>
            </a:r>
          </a:p>
        </p:txBody>
      </p:sp>
      <p:pic>
        <p:nvPicPr>
          <p:cNvPr id="7" name="コンテンツ プレースホルダー 6">
            <a:extLst>
              <a:ext uri="{FF2B5EF4-FFF2-40B4-BE49-F238E27FC236}">
                <a16:creationId xmlns:a16="http://schemas.microsoft.com/office/drawing/2014/main" id="{920A3563-F004-C342-A59A-36B818FC73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94" y="1391705"/>
            <a:ext cx="4539983" cy="4903788"/>
          </a:xfrm>
        </p:spPr>
      </p:pic>
      <p:sp>
        <p:nvSpPr>
          <p:cNvPr id="4" name="日付プレースホルダー 3">
            <a:extLst>
              <a:ext uri="{FF2B5EF4-FFF2-40B4-BE49-F238E27FC236}">
                <a16:creationId xmlns:a16="http://schemas.microsoft.com/office/drawing/2014/main" id="{26C4BBBB-08FB-B546-969F-48F8AAC24D0F}"/>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854C8085-A888-FF4D-A83A-A6E877716FE1}"/>
              </a:ext>
            </a:extLst>
          </p:cNvPr>
          <p:cNvSpPr>
            <a:spLocks noGrp="1"/>
          </p:cNvSpPr>
          <p:nvPr>
            <p:ph type="sldNum" sz="quarter" idx="12"/>
          </p:nvPr>
        </p:nvSpPr>
        <p:spPr/>
        <p:txBody>
          <a:bodyPr/>
          <a:lstStyle/>
          <a:p>
            <a:fld id="{96CDBB25-C504-48CE-AD21-66B001DFD4D2}"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92507BE8-7452-9047-9D20-D84ED3524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562282"/>
            <a:ext cx="4496806" cy="3507218"/>
          </a:xfrm>
          <a:prstGeom prst="rect">
            <a:avLst/>
          </a:prstGeom>
        </p:spPr>
      </p:pic>
      <p:cxnSp>
        <p:nvCxnSpPr>
          <p:cNvPr id="11" name="直線コネクタ 10">
            <a:extLst>
              <a:ext uri="{FF2B5EF4-FFF2-40B4-BE49-F238E27FC236}">
                <a16:creationId xmlns:a16="http://schemas.microsoft.com/office/drawing/2014/main" id="{4BEB2505-9BB2-D644-A3C9-4FFB8F025CA9}"/>
              </a:ext>
            </a:extLst>
          </p:cNvPr>
          <p:cNvCxnSpPr>
            <a:cxnSpLocks/>
          </p:cNvCxnSpPr>
          <p:nvPr/>
        </p:nvCxnSpPr>
        <p:spPr>
          <a:xfrm>
            <a:off x="5392396" y="4401084"/>
            <a:ext cx="2623559" cy="0"/>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テキスト ボックス 12">
            <a:extLst>
              <a:ext uri="{FF2B5EF4-FFF2-40B4-BE49-F238E27FC236}">
                <a16:creationId xmlns:a16="http://schemas.microsoft.com/office/drawing/2014/main" id="{829142A3-4992-9741-A353-07C6E7BF2070}"/>
              </a:ext>
            </a:extLst>
          </p:cNvPr>
          <p:cNvSpPr txBox="1"/>
          <p:nvPr/>
        </p:nvSpPr>
        <p:spPr>
          <a:xfrm>
            <a:off x="397850" y="6430249"/>
            <a:ext cx="7088800" cy="253916"/>
          </a:xfrm>
          <a:prstGeom prst="rect">
            <a:avLst/>
          </a:prstGeom>
          <a:noFill/>
        </p:spPr>
        <p:txBody>
          <a:bodyPr wrap="none" rtlCol="0">
            <a:spAutoFit/>
          </a:bodyPr>
          <a:lstStyle/>
          <a:p>
            <a:r>
              <a:rPr lang="en" altLang="ja-JP" sz="1050" dirty="0">
                <a:hlinkClick r:id="rId5"/>
              </a:rPr>
              <a:t>https://www3.nhk.or.jp/news/html/20190516/amp/k10011918481000.html?__twitter_impression=true</a:t>
            </a:r>
            <a:endParaRPr kumimoji="1" lang="ja-JP" altLang="en-US" sz="1050"/>
          </a:p>
        </p:txBody>
      </p:sp>
      <p:sp>
        <p:nvSpPr>
          <p:cNvPr id="14" name="テキスト ボックス 13">
            <a:extLst>
              <a:ext uri="{FF2B5EF4-FFF2-40B4-BE49-F238E27FC236}">
                <a16:creationId xmlns:a16="http://schemas.microsoft.com/office/drawing/2014/main" id="{85CA143D-D4B4-9F4B-9F97-0F9777941403}"/>
              </a:ext>
            </a:extLst>
          </p:cNvPr>
          <p:cNvSpPr txBox="1"/>
          <p:nvPr/>
        </p:nvSpPr>
        <p:spPr>
          <a:xfrm>
            <a:off x="969481" y="5249560"/>
            <a:ext cx="6986208" cy="584775"/>
          </a:xfrm>
          <a:prstGeom prst="rect">
            <a:avLst/>
          </a:prstGeom>
          <a:solidFill>
            <a:schemeClr val="tx1">
              <a:lumMod val="65000"/>
              <a:lumOff val="35000"/>
            </a:schemeClr>
          </a:solidFill>
        </p:spPr>
        <p:txBody>
          <a:bodyPr wrap="none" rtlCol="0">
            <a:spAutoFit/>
          </a:bodyPr>
          <a:lstStyle/>
          <a:p>
            <a:r>
              <a:rPr kumimoji="1" lang="ja-JP" altLang="en-US" sz="3200">
                <a:solidFill>
                  <a:schemeClr val="bg1"/>
                </a:solidFill>
              </a:rPr>
              <a:t>この答案が</a:t>
            </a:r>
            <a:r>
              <a:rPr kumimoji="1" lang="en-US" altLang="ja-JP" sz="3200" dirty="0">
                <a:solidFill>
                  <a:schemeClr val="bg1"/>
                </a:solidFill>
              </a:rPr>
              <a:t>41 / 160 </a:t>
            </a:r>
            <a:r>
              <a:rPr kumimoji="1" lang="ja-JP" altLang="en-US" sz="3200">
                <a:solidFill>
                  <a:schemeClr val="bg1"/>
                </a:solidFill>
              </a:rPr>
              <a:t>点だったらしい</a:t>
            </a:r>
          </a:p>
        </p:txBody>
      </p:sp>
      <p:sp>
        <p:nvSpPr>
          <p:cNvPr id="15" name="テキスト ボックス 14">
            <a:extLst>
              <a:ext uri="{FF2B5EF4-FFF2-40B4-BE49-F238E27FC236}">
                <a16:creationId xmlns:a16="http://schemas.microsoft.com/office/drawing/2014/main" id="{57BEF9C0-1E3A-E94E-90DC-1C0E1A883CFD}"/>
              </a:ext>
            </a:extLst>
          </p:cNvPr>
          <p:cNvSpPr txBox="1"/>
          <p:nvPr/>
        </p:nvSpPr>
        <p:spPr>
          <a:xfrm>
            <a:off x="5247118" y="1316052"/>
            <a:ext cx="3877985" cy="369332"/>
          </a:xfrm>
          <a:prstGeom prst="rect">
            <a:avLst/>
          </a:prstGeom>
          <a:noFill/>
        </p:spPr>
        <p:txBody>
          <a:bodyPr wrap="none" rtlCol="0">
            <a:spAutoFit/>
          </a:bodyPr>
          <a:lstStyle/>
          <a:p>
            <a:r>
              <a:rPr kumimoji="1" lang="ja-JP" altLang="en-US"/>
              <a:t>とある西日本の英語教員のコメント</a:t>
            </a:r>
          </a:p>
        </p:txBody>
      </p:sp>
      <p:sp>
        <p:nvSpPr>
          <p:cNvPr id="16" name="テキスト ボックス 15">
            <a:extLst>
              <a:ext uri="{FF2B5EF4-FFF2-40B4-BE49-F238E27FC236}">
                <a16:creationId xmlns:a16="http://schemas.microsoft.com/office/drawing/2014/main" id="{1EC5FCBE-674D-DF42-9DDF-A7AE8E4684DB}"/>
              </a:ext>
            </a:extLst>
          </p:cNvPr>
          <p:cNvSpPr txBox="1"/>
          <p:nvPr/>
        </p:nvSpPr>
        <p:spPr>
          <a:xfrm>
            <a:off x="75194" y="1072283"/>
            <a:ext cx="3422412" cy="369332"/>
          </a:xfrm>
          <a:prstGeom prst="rect">
            <a:avLst/>
          </a:prstGeom>
          <a:noFill/>
        </p:spPr>
        <p:txBody>
          <a:bodyPr wrap="none" rtlCol="0">
            <a:spAutoFit/>
          </a:bodyPr>
          <a:lstStyle/>
          <a:p>
            <a:r>
              <a:rPr kumimoji="1" lang="en-US" altLang="ja-JP" dirty="0"/>
              <a:t>T</a:t>
            </a:r>
            <a:r>
              <a:rPr kumimoji="1" lang="ja-JP" altLang="en-US"/>
              <a:t>大の教授（英文学）の</a:t>
            </a:r>
            <a:r>
              <a:rPr kumimoji="1" lang="en-US" altLang="ja-JP" dirty="0"/>
              <a:t>Twitter</a:t>
            </a:r>
            <a:endParaRPr kumimoji="1" lang="ja-JP" altLang="en-US"/>
          </a:p>
        </p:txBody>
      </p:sp>
    </p:spTree>
    <p:extLst>
      <p:ext uri="{BB962C8B-B14F-4D97-AF65-F5344CB8AC3E}">
        <p14:creationId xmlns:p14="http://schemas.microsoft.com/office/powerpoint/2010/main" val="319226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38DC9CE7-3905-584E-B012-1442EC3BEA0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D294849-C51E-3043-97CC-F51E51F64210}"/>
              </a:ext>
            </a:extLst>
          </p:cNvPr>
          <p:cNvSpPr>
            <a:spLocks noGrp="1"/>
          </p:cNvSpPr>
          <p:nvPr>
            <p:ph type="sldNum" sz="quarter" idx="12"/>
          </p:nvPr>
        </p:nvSpPr>
        <p:spPr/>
        <p:txBody>
          <a:bodyPr/>
          <a:lstStyle/>
          <a:p>
            <a:fld id="{96CDBB25-C504-48CE-AD21-66B001DFD4D2}" type="slidenum">
              <a:rPr kumimoji="1" lang="ja-JP" altLang="en-US" smtClean="0"/>
              <a:t>6</a:t>
            </a:fld>
            <a:endParaRPr kumimoji="1" lang="ja-JP" altLang="en-US"/>
          </a:p>
        </p:txBody>
      </p:sp>
      <p:sp>
        <p:nvSpPr>
          <p:cNvPr id="6" name="テキスト ボックス 5">
            <a:extLst>
              <a:ext uri="{FF2B5EF4-FFF2-40B4-BE49-F238E27FC236}">
                <a16:creationId xmlns:a16="http://schemas.microsoft.com/office/drawing/2014/main" id="{1518731D-2D61-8742-8B0F-86E146662E77}"/>
              </a:ext>
            </a:extLst>
          </p:cNvPr>
          <p:cNvSpPr txBox="1"/>
          <p:nvPr/>
        </p:nvSpPr>
        <p:spPr>
          <a:xfrm>
            <a:off x="501313" y="6319155"/>
            <a:ext cx="5802551" cy="276999"/>
          </a:xfrm>
          <a:prstGeom prst="rect">
            <a:avLst/>
          </a:prstGeom>
          <a:noFill/>
        </p:spPr>
        <p:txBody>
          <a:bodyPr wrap="none" rtlCol="0">
            <a:spAutoFit/>
          </a:bodyPr>
          <a:lstStyle/>
          <a:p>
            <a:r>
              <a:rPr lang="en" altLang="ja-JP" sz="1200" dirty="0">
                <a:hlinkClick r:id="rId3"/>
              </a:rPr>
              <a:t>https://www.benesse.co.jp/gtec/fs/sample/gtec/pdf/writing_standard.pdf</a:t>
            </a:r>
            <a:endParaRPr kumimoji="1" lang="ja-JP" altLang="en-US" sz="1200"/>
          </a:p>
        </p:txBody>
      </p:sp>
      <p:pic>
        <p:nvPicPr>
          <p:cNvPr id="8" name="図 7">
            <a:extLst>
              <a:ext uri="{FF2B5EF4-FFF2-40B4-BE49-F238E27FC236}">
                <a16:creationId xmlns:a16="http://schemas.microsoft.com/office/drawing/2014/main" id="{06184233-3C11-CE43-BD65-C436DD337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66" y="1183947"/>
            <a:ext cx="7050134" cy="4892838"/>
          </a:xfrm>
          <a:prstGeom prst="rect">
            <a:avLst/>
          </a:prstGeom>
        </p:spPr>
      </p:pic>
      <p:sp>
        <p:nvSpPr>
          <p:cNvPr id="10" name="タイトル 9">
            <a:extLst>
              <a:ext uri="{FF2B5EF4-FFF2-40B4-BE49-F238E27FC236}">
                <a16:creationId xmlns:a16="http://schemas.microsoft.com/office/drawing/2014/main" id="{7F23520C-1878-EA48-9826-D29DBF112375}"/>
              </a:ext>
            </a:extLst>
          </p:cNvPr>
          <p:cNvSpPr>
            <a:spLocks noGrp="1"/>
          </p:cNvSpPr>
          <p:nvPr>
            <p:ph type="title"/>
          </p:nvPr>
        </p:nvSpPr>
        <p:spPr/>
        <p:txBody>
          <a:bodyPr/>
          <a:lstStyle/>
          <a:p>
            <a:endParaRPr lang="ja-JP" altLang="en-US"/>
          </a:p>
        </p:txBody>
      </p:sp>
      <p:pic>
        <p:nvPicPr>
          <p:cNvPr id="11" name="図 10">
            <a:extLst>
              <a:ext uri="{FF2B5EF4-FFF2-40B4-BE49-F238E27FC236}">
                <a16:creationId xmlns:a16="http://schemas.microsoft.com/office/drawing/2014/main" id="{5A8F3F1A-B180-3D44-88B4-1AC9C75453EE}"/>
              </a:ext>
            </a:extLst>
          </p:cNvPr>
          <p:cNvPicPr>
            <a:picLocks noChangeAspect="1"/>
          </p:cNvPicPr>
          <p:nvPr/>
        </p:nvPicPr>
        <p:blipFill>
          <a:blip r:embed="rId5"/>
          <a:stretch>
            <a:fillRect/>
          </a:stretch>
        </p:blipFill>
        <p:spPr>
          <a:xfrm>
            <a:off x="5481652" y="276296"/>
            <a:ext cx="3508523" cy="1644620"/>
          </a:xfrm>
          <a:prstGeom prst="rect">
            <a:avLst/>
          </a:prstGeom>
        </p:spPr>
      </p:pic>
    </p:spTree>
    <p:extLst>
      <p:ext uri="{BB962C8B-B14F-4D97-AF65-F5344CB8AC3E}">
        <p14:creationId xmlns:p14="http://schemas.microsoft.com/office/powerpoint/2010/main" val="381178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99E40-C290-1946-B3BF-692C6A8694D3}"/>
              </a:ext>
            </a:extLst>
          </p:cNvPr>
          <p:cNvSpPr>
            <a:spLocks noGrp="1"/>
          </p:cNvSpPr>
          <p:nvPr>
            <p:ph type="title"/>
          </p:nvPr>
        </p:nvSpPr>
        <p:spPr/>
        <p:txBody>
          <a:bodyPr/>
          <a:lstStyle/>
          <a:p>
            <a:r>
              <a:rPr kumimoji="1" lang="ja-JP" altLang="en-US"/>
              <a:t>今日話すこと</a:t>
            </a:r>
          </a:p>
        </p:txBody>
      </p:sp>
      <p:sp>
        <p:nvSpPr>
          <p:cNvPr id="3" name="コンテンツ プレースホルダー 2">
            <a:extLst>
              <a:ext uri="{FF2B5EF4-FFF2-40B4-BE49-F238E27FC236}">
                <a16:creationId xmlns:a16="http://schemas.microsoft.com/office/drawing/2014/main" id="{3C508A02-3C5A-4247-8F38-608E3442ECBA}"/>
              </a:ext>
            </a:extLst>
          </p:cNvPr>
          <p:cNvSpPr>
            <a:spLocks noGrp="1"/>
          </p:cNvSpPr>
          <p:nvPr>
            <p:ph idx="1"/>
          </p:nvPr>
        </p:nvSpPr>
        <p:spPr/>
        <p:txBody>
          <a:bodyPr/>
          <a:lstStyle/>
          <a:p>
            <a:r>
              <a:rPr kumimoji="1" lang="en-US" altLang="ja-JP" dirty="0"/>
              <a:t>IRT</a:t>
            </a:r>
            <a:r>
              <a:rPr kumimoji="1" lang="ja-JP" altLang="en-US"/>
              <a:t>によるスコアリングの中身について</a:t>
            </a:r>
            <a:endParaRPr kumimoji="1" lang="en-US" altLang="ja-JP" dirty="0"/>
          </a:p>
          <a:p>
            <a:pPr lvl="1"/>
            <a:r>
              <a:rPr lang="ja-JP" altLang="en-US"/>
              <a:t>ブラックボックスでもなければ，変な採点でもない。</a:t>
            </a:r>
            <a:endParaRPr lang="en-US" altLang="ja-JP" dirty="0"/>
          </a:p>
          <a:p>
            <a:pPr lvl="1"/>
            <a:endParaRPr lang="en-US" altLang="ja-JP" dirty="0"/>
          </a:p>
          <a:p>
            <a:r>
              <a:rPr lang="ja-JP" altLang="en-US"/>
              <a:t>現行のけんてー試験のスコアはおかしくない（はず）</a:t>
            </a:r>
            <a:endParaRPr lang="en-US" altLang="ja-JP" dirty="0"/>
          </a:p>
          <a:p>
            <a:endParaRPr lang="en-US" altLang="ja-JP" dirty="0"/>
          </a:p>
          <a:p>
            <a:r>
              <a:rPr lang="en-US" altLang="ja-JP" dirty="0"/>
              <a:t>IRT</a:t>
            </a:r>
            <a:r>
              <a:rPr lang="ja-JP" altLang="en-US"/>
              <a:t>の活用の例</a:t>
            </a:r>
            <a:endParaRPr lang="en-US" altLang="ja-JP" dirty="0"/>
          </a:p>
        </p:txBody>
      </p:sp>
      <p:sp>
        <p:nvSpPr>
          <p:cNvPr id="4" name="日付プレースホルダー 3">
            <a:extLst>
              <a:ext uri="{FF2B5EF4-FFF2-40B4-BE49-F238E27FC236}">
                <a16:creationId xmlns:a16="http://schemas.microsoft.com/office/drawing/2014/main" id="{630C43E0-1C99-1E46-B330-D88CE2F2C79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81AF1856-B208-CC42-B6BC-1218B80D68A1}"/>
              </a:ext>
            </a:extLst>
          </p:cNvPr>
          <p:cNvSpPr>
            <a:spLocks noGrp="1"/>
          </p:cNvSpPr>
          <p:nvPr>
            <p:ph type="sldNum" sz="quarter" idx="12"/>
          </p:nvPr>
        </p:nvSpPr>
        <p:spPr/>
        <p:txBody>
          <a:bodyPr/>
          <a:lstStyle/>
          <a:p>
            <a:fld id="{96CDBB25-C504-48CE-AD21-66B001DFD4D2}" type="slidenum">
              <a:rPr kumimoji="1" lang="ja-JP" altLang="en-US" smtClean="0"/>
              <a:t>7</a:t>
            </a:fld>
            <a:endParaRPr kumimoji="1" lang="ja-JP" altLang="en-US"/>
          </a:p>
        </p:txBody>
      </p:sp>
    </p:spTree>
    <p:extLst>
      <p:ext uri="{BB962C8B-B14F-4D97-AF65-F5344CB8AC3E}">
        <p14:creationId xmlns:p14="http://schemas.microsoft.com/office/powerpoint/2010/main" val="349653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0439B-29F2-4074-9946-75C4498BA573}"/>
              </a:ext>
            </a:extLst>
          </p:cNvPr>
          <p:cNvSpPr>
            <a:spLocks noGrp="1"/>
          </p:cNvSpPr>
          <p:nvPr>
            <p:ph type="title"/>
          </p:nvPr>
        </p:nvSpPr>
        <p:spPr/>
        <p:txBody>
          <a:bodyPr>
            <a:normAutofit fontScale="90000"/>
          </a:bodyPr>
          <a:lstStyle/>
          <a:p>
            <a:r>
              <a:rPr kumimoji="1" lang="en-US" altLang="ja-JP" dirty="0"/>
              <a:t>IRT</a:t>
            </a:r>
            <a:r>
              <a:rPr kumimoji="1" lang="ja-JP" altLang="en-US" dirty="0"/>
              <a:t>とは</a:t>
            </a:r>
          </a:p>
        </p:txBody>
      </p:sp>
      <p:sp>
        <p:nvSpPr>
          <p:cNvPr id="3" name="コンテンツ プレースホルダー 2">
            <a:extLst>
              <a:ext uri="{FF2B5EF4-FFF2-40B4-BE49-F238E27FC236}">
                <a16:creationId xmlns:a16="http://schemas.microsoft.com/office/drawing/2014/main" id="{575A0F38-191F-4744-ADB8-0723B6D377DE}"/>
              </a:ext>
            </a:extLst>
          </p:cNvPr>
          <p:cNvSpPr>
            <a:spLocks noGrp="1"/>
          </p:cNvSpPr>
          <p:nvPr>
            <p:ph idx="1"/>
          </p:nvPr>
        </p:nvSpPr>
        <p:spPr/>
        <p:txBody>
          <a:bodyPr>
            <a:normAutofit/>
          </a:bodyPr>
          <a:lstStyle/>
          <a:p>
            <a:r>
              <a:rPr kumimoji="1" lang="ja-JP" altLang="en-US" sz="2400"/>
              <a:t>受検者が</a:t>
            </a:r>
            <a:r>
              <a:rPr kumimoji="1" lang="ja-JP" altLang="en-US" b="1"/>
              <a:t>テスト</a:t>
            </a:r>
            <a:r>
              <a:rPr kumimoji="1" lang="ja-JP" altLang="en-US" sz="2400"/>
              <a:t>（学力検査</a:t>
            </a:r>
            <a:r>
              <a:rPr lang="en-US" altLang="ja-JP" sz="2400" dirty="0"/>
              <a:t>,</a:t>
            </a:r>
            <a:r>
              <a:rPr kumimoji="1" lang="ja-JP" altLang="en-US" sz="2400"/>
              <a:t>試験</a:t>
            </a:r>
            <a:r>
              <a:rPr kumimoji="1" lang="en-US" altLang="ja-JP" sz="2400" dirty="0"/>
              <a:t>,</a:t>
            </a:r>
            <a:r>
              <a:rPr kumimoji="1" lang="ja-JP" altLang="en-US" sz="2400"/>
              <a:t>アンケート</a:t>
            </a:r>
            <a:r>
              <a:rPr kumimoji="1" lang="en-US" altLang="ja-JP" sz="2400" dirty="0"/>
              <a:t>etc...</a:t>
            </a:r>
            <a:r>
              <a:rPr kumimoji="1" lang="ja-JP" altLang="en-US" sz="2400"/>
              <a:t>）に回答したデータから，個人や集団の</a:t>
            </a:r>
            <a:r>
              <a:rPr kumimoji="1" lang="ja-JP" altLang="en-US" b="1"/>
              <a:t>潜在変数</a:t>
            </a:r>
            <a:r>
              <a:rPr kumimoji="1" lang="ja-JP" altLang="en-US" sz="2400"/>
              <a:t>（学力</a:t>
            </a:r>
            <a:r>
              <a:rPr kumimoji="1" lang="en-US" altLang="ja-JP" sz="2400" dirty="0"/>
              <a:t>, </a:t>
            </a:r>
            <a:r>
              <a:rPr kumimoji="1" lang="ja-JP" altLang="en-US" sz="2400"/>
              <a:t>能力</a:t>
            </a:r>
            <a:r>
              <a:rPr kumimoji="1" lang="en-US" altLang="ja-JP" sz="2400" dirty="0"/>
              <a:t>, </a:t>
            </a:r>
            <a:r>
              <a:rPr kumimoji="1" lang="ja-JP" altLang="en-US" sz="2400"/>
              <a:t>特性</a:t>
            </a:r>
            <a:r>
              <a:rPr lang="ja-JP" altLang="en-US" sz="2400"/>
              <a:t>）</a:t>
            </a:r>
            <a:r>
              <a:rPr kumimoji="1" lang="ja-JP" altLang="en-US" sz="2400"/>
              <a:t>や</a:t>
            </a:r>
            <a:r>
              <a:rPr kumimoji="1" lang="ja-JP" altLang="en-US" b="1"/>
              <a:t>項目</a:t>
            </a:r>
            <a:r>
              <a:rPr kumimoji="1" lang="ja-JP" altLang="en-US" sz="2400"/>
              <a:t>自体の特性</a:t>
            </a:r>
            <a:r>
              <a:rPr lang="en-US" altLang="ja-JP" sz="2400" dirty="0"/>
              <a:t>(</a:t>
            </a:r>
            <a:r>
              <a:rPr lang="ja-JP" altLang="en-US" sz="2400"/>
              <a:t>難しさなど</a:t>
            </a:r>
            <a:r>
              <a:rPr lang="en-US" altLang="ja-JP" sz="2400" dirty="0"/>
              <a:t>)</a:t>
            </a:r>
            <a:r>
              <a:rPr kumimoji="1" lang="ja-JP" altLang="en-US" sz="2400"/>
              <a:t>を推定する。</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6D77BC4-00EA-9445-988B-04F3C00D264E}"/>
                  </a:ext>
                </a:extLst>
              </p:cNvPr>
              <p:cNvSpPr txBox="1"/>
              <p:nvPr/>
            </p:nvSpPr>
            <p:spPr>
              <a:xfrm>
                <a:off x="322903" y="2900562"/>
                <a:ext cx="3620447" cy="113178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000" dirty="0"/>
                  <a:t>2-parameter logistic </a:t>
                </a:r>
                <a:r>
                  <a:rPr lang="en-US" altLang="ja-JP" sz="2000" b="1" dirty="0">
                    <a:solidFill>
                      <a:srgbClr val="FF0000"/>
                    </a:solidFill>
                  </a:rPr>
                  <a:t>model</a:t>
                </a:r>
              </a:p>
              <a:p>
                <a:pPr algn="ctr"/>
                <a:endParaRPr lang="en-US" altLang="ja-JP" sz="900" dirty="0"/>
              </a:p>
              <a:p>
                <a:pPr algn="ctr"/>
                <a:r>
                  <a:rPr lang="en-US" altLang="ja-JP" sz="2400" i="1" dirty="0">
                    <a:effectLst/>
                    <a:ea typeface="Cambria Math" panose="020F0502020204030204" pitchFamily="34" charset="0"/>
                  </a:rPr>
                  <a:t>P</a:t>
                </a:r>
                <a14:m>
                  <m:oMath xmlns:m="http://schemas.openxmlformats.org/officeDocument/2006/math">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𝜃</m:t>
                        </m:r>
                      </m:e>
                    </m:d>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m:t>
                    </m:r>
                    <m:f>
                      <m:fPr>
                        <m:ctrlPr>
                          <a:rPr lang="ja-JP" altLang="ja-JP" sz="2400" i="1">
                            <a:effectLst/>
                            <a:latin typeface="Cambria Math" panose="02040503050406030204" pitchFamily="18" charset="0"/>
                            <a:ea typeface="Cambria Math" panose="020F0502020204030204" pitchFamily="34" charset="0"/>
                          </a:rPr>
                        </m:ctrlPr>
                      </m:fPr>
                      <m:num>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1</m:t>
                        </m:r>
                      </m:num>
                      <m:den>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1+</m:t>
                        </m:r>
                        <m:func>
                          <m:funcPr>
                            <m:ctrlPr>
                              <a:rPr lang="ja-JP" altLang="ja-JP" sz="2400" i="1">
                                <a:effectLst/>
                                <a:latin typeface="Cambria Math" panose="02040503050406030204" pitchFamily="18" charset="0"/>
                                <a:ea typeface="Cambria Math" panose="020F0502020204030204" pitchFamily="34" charset="0"/>
                              </a:rPr>
                            </m:ctrlPr>
                          </m:funcPr>
                          <m:fName>
                            <m:r>
                              <m:rPr>
                                <m:sty m:val="p"/>
                              </m:rP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exp</m:t>
                            </m:r>
                          </m:fName>
                          <m:e>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effectLst/>
                                    <a:latin typeface="Cambria Math" panose="02040503050406030204" pitchFamily="18" charset="0"/>
                                    <a:ea typeface="游明朝" panose="020B0604020202020204" pitchFamily="34" charset="0"/>
                                    <a:cs typeface="Times New Roman" panose="020F0502020204030204" pitchFamily="34" charset="0"/>
                                  </a:rPr>
                                  <m:t>𝑫</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𝒂</m:t>
                                </m:r>
                                <m:d>
                                  <m:dPr>
                                    <m:ctrlPr>
                                      <a:rPr lang="ja-JP" altLang="ja-JP" sz="2400" i="1">
                                        <a:effectLst/>
                                        <a:latin typeface="Cambria Math" panose="02040503050406030204" pitchFamily="18" charset="0"/>
                                        <a:ea typeface="Cambria Math" panose="020F0502020204030204" pitchFamily="34" charset="0"/>
                                      </a:rPr>
                                    </m:ctrlPr>
                                  </m:dPr>
                                  <m:e>
                                    <m:r>
                                      <a:rPr lang="en-US" altLang="ja-JP" sz="2400" b="1" i="1" smtClean="0">
                                        <a:solidFill>
                                          <a:srgbClr val="FF0000"/>
                                        </a:solidFill>
                                        <a:effectLst/>
                                        <a:latin typeface="Cambria Math" panose="020F0502020204030204" pitchFamily="34" charset="0"/>
                                        <a:ea typeface="游明朝" panose="020B0604020202020204" pitchFamily="34" charset="0"/>
                                        <a:cs typeface="Times New Roman" panose="020F0502020204030204" pitchFamily="34" charset="0"/>
                                      </a:rPr>
                                      <m:t>𝜽</m:t>
                                    </m:r>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𝒃</m:t>
                                    </m:r>
                                  </m:e>
                                </m:d>
                              </m:e>
                            </m:d>
                          </m:e>
                        </m:func>
                      </m:den>
                    </m:f>
                  </m:oMath>
                </a14:m>
                <a:r>
                  <a:rPr lang="ja-JP" altLang="ja-JP" sz="1600">
                    <a:effectLst/>
                  </a:rPr>
                  <a:t> </a:t>
                </a:r>
                <a:endParaRPr lang="en-US" altLang="ja-JP" sz="1600" dirty="0">
                  <a:effectLst/>
                </a:endParaRPr>
              </a:p>
            </p:txBody>
          </p:sp>
        </mc:Choice>
        <mc:Fallback xmlns="">
          <p:sp>
            <p:nvSpPr>
              <p:cNvPr id="11" name="テキスト ボックス 10">
                <a:extLst>
                  <a:ext uri="{FF2B5EF4-FFF2-40B4-BE49-F238E27FC236}">
                    <a16:creationId xmlns:a16="http://schemas.microsoft.com/office/drawing/2014/main" id="{C6D77BC4-00EA-9445-988B-04F3C00D264E}"/>
                  </a:ext>
                </a:extLst>
              </p:cNvPr>
              <p:cNvSpPr txBox="1">
                <a:spLocks noRot="1" noChangeAspect="1" noMove="1" noResize="1" noEditPoints="1" noAdjustHandles="1" noChangeArrowheads="1" noChangeShapeType="1" noTextEdit="1"/>
              </p:cNvSpPr>
              <p:nvPr/>
            </p:nvSpPr>
            <p:spPr>
              <a:xfrm>
                <a:off x="322903" y="2900562"/>
                <a:ext cx="3620447" cy="1131785"/>
              </a:xfrm>
              <a:prstGeom prst="rect">
                <a:avLst/>
              </a:prstGeom>
              <a:blipFill>
                <a:blip r:embed="rId3"/>
                <a:stretch>
                  <a:fillRect l="-1045" t="-3333" r="-1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55D2E99-7AAB-8D4C-98B2-F76D696E18F0}"/>
                  </a:ext>
                </a:extLst>
              </p:cNvPr>
              <p:cNvSpPr txBox="1"/>
              <p:nvPr/>
            </p:nvSpPr>
            <p:spPr>
              <a:xfrm>
                <a:off x="1015270" y="4257778"/>
                <a:ext cx="2318787" cy="1077218"/>
              </a:xfrm>
              <a:prstGeom prst="rect">
                <a:avLst/>
              </a:prstGeom>
              <a:noFill/>
            </p:spPr>
            <p:txBody>
              <a:bodyPr wrap="square" rtlCol="0" anchor="ctr">
                <a:spAutoFit/>
              </a:bodyPr>
              <a:lstStyle/>
              <a:p>
                <a:r>
                  <a:rPr lang="en-US" altLang="ja-JP" sz="1600" i="1" dirty="0"/>
                  <a:t>P</a:t>
                </a:r>
                <a:r>
                  <a:rPr lang="en-US" altLang="ja-JP" sz="1600" dirty="0"/>
                  <a:t>…</a:t>
                </a:r>
                <a:r>
                  <a:rPr lang="ja-JP" altLang="en-US" sz="1600" dirty="0"/>
                  <a:t>正答確率</a:t>
                </a:r>
                <a:endParaRPr lang="en-US" altLang="ja-JP" sz="1600" dirty="0"/>
              </a:p>
              <a:p>
                <a14:m>
                  <m:oMath xmlns:m="http://schemas.openxmlformats.org/officeDocument/2006/math">
                    <m:r>
                      <a:rPr lang="en-US" altLang="ja-JP" sz="1600" b="1" i="1" smtClean="0">
                        <a:latin typeface="Cambria Math" panose="02040503050406030204" pitchFamily="18" charset="0"/>
                      </a:rPr>
                      <m:t>𝜽</m:t>
                    </m:r>
                  </m:oMath>
                </a14:m>
                <a:r>
                  <a:rPr lang="en-US" altLang="ja-JP" sz="1600" dirty="0"/>
                  <a:t>…</a:t>
                </a:r>
                <a:r>
                  <a:rPr lang="ja-JP" altLang="en-US" sz="1600" dirty="0"/>
                  <a:t>受検者の</a:t>
                </a:r>
                <a:r>
                  <a:rPr lang="ja-JP" altLang="en-US" sz="1600" b="1" dirty="0"/>
                  <a:t>能力</a:t>
                </a:r>
                <a:endParaRPr lang="en-US" altLang="ja-JP" sz="1600" b="1" dirty="0"/>
              </a:p>
              <a:p>
                <a:r>
                  <a:rPr lang="en-US" altLang="ja-JP" sz="1600" b="1" i="1" dirty="0"/>
                  <a:t>b</a:t>
                </a:r>
                <a:r>
                  <a:rPr lang="en-US" altLang="ja-JP" sz="1600" dirty="0"/>
                  <a:t>…</a:t>
                </a:r>
                <a:r>
                  <a:rPr lang="ja-JP" altLang="en-US" sz="1600" dirty="0"/>
                  <a:t>項目</a:t>
                </a:r>
                <a:r>
                  <a:rPr lang="ja-JP" altLang="en-US" sz="1600" b="1" dirty="0"/>
                  <a:t>困難度</a:t>
                </a:r>
                <a:endParaRPr lang="en-US" altLang="ja-JP" sz="1600" b="1" dirty="0"/>
              </a:p>
              <a:p>
                <a:r>
                  <a:rPr lang="en-US" altLang="ja-JP" sz="1600" b="1" i="1" dirty="0"/>
                  <a:t>a</a:t>
                </a:r>
                <a:r>
                  <a:rPr lang="en-US" altLang="ja-JP" sz="1600" dirty="0"/>
                  <a:t>…</a:t>
                </a:r>
                <a:r>
                  <a:rPr lang="ja-JP" altLang="en-US" sz="1600" dirty="0"/>
                  <a:t>項目</a:t>
                </a:r>
                <a:r>
                  <a:rPr lang="ja-JP" altLang="en-US" sz="1600" b="1" dirty="0"/>
                  <a:t>識別力</a:t>
                </a:r>
              </a:p>
            </p:txBody>
          </p:sp>
        </mc:Choice>
        <mc:Fallback xmlns="">
          <p:sp>
            <p:nvSpPr>
              <p:cNvPr id="12" name="テキスト ボックス 11">
                <a:extLst>
                  <a:ext uri="{FF2B5EF4-FFF2-40B4-BE49-F238E27FC236}">
                    <a16:creationId xmlns:a16="http://schemas.microsoft.com/office/drawing/2014/main" id="{C55D2E99-7AAB-8D4C-98B2-F76D696E18F0}"/>
                  </a:ext>
                </a:extLst>
              </p:cNvPr>
              <p:cNvSpPr txBox="1">
                <a:spLocks noRot="1" noChangeAspect="1" noMove="1" noResize="1" noEditPoints="1" noAdjustHandles="1" noChangeArrowheads="1" noChangeShapeType="1" noTextEdit="1"/>
              </p:cNvSpPr>
              <p:nvPr/>
            </p:nvSpPr>
            <p:spPr>
              <a:xfrm>
                <a:off x="1015270" y="4257778"/>
                <a:ext cx="2318787" cy="1077218"/>
              </a:xfrm>
              <a:prstGeom prst="rect">
                <a:avLst/>
              </a:prstGeom>
              <a:blipFill>
                <a:blip r:embed="rId4"/>
                <a:stretch>
                  <a:fillRect l="-1087" t="-2326" b="-8140"/>
                </a:stretch>
              </a:blipFill>
            </p:spPr>
            <p:txBody>
              <a:bodyPr/>
              <a:lstStyle/>
              <a:p>
                <a:r>
                  <a:rPr lang="ja-JP" altLang="en-US">
                    <a:noFill/>
                  </a:rPr>
                  <a:t> </a:t>
                </a:r>
              </a:p>
            </p:txBody>
          </p:sp>
        </mc:Fallback>
      </mc:AlternateContent>
      <p:sp>
        <p:nvSpPr>
          <p:cNvPr id="13" name="角丸四角形 24">
            <a:extLst>
              <a:ext uri="{FF2B5EF4-FFF2-40B4-BE49-F238E27FC236}">
                <a16:creationId xmlns:a16="http://schemas.microsoft.com/office/drawing/2014/main" id="{EEABCE51-C9DE-E943-B982-476A60C346E5}"/>
              </a:ext>
            </a:extLst>
          </p:cNvPr>
          <p:cNvSpPr/>
          <p:nvPr/>
        </p:nvSpPr>
        <p:spPr>
          <a:xfrm>
            <a:off x="331443" y="5454179"/>
            <a:ext cx="8482609" cy="1197182"/>
          </a:xfrm>
          <a:prstGeom prst="roundRect">
            <a:avLst>
              <a:gd name="adj" fmla="val 8513"/>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800" dirty="0"/>
              <a:t>テストへの回答の背後にある</a:t>
            </a:r>
            <a:r>
              <a:rPr kumimoji="1" lang="ja-JP" altLang="en-US" sz="3200" b="1" dirty="0"/>
              <a:t>能力</a:t>
            </a:r>
            <a:r>
              <a:rPr kumimoji="1" lang="ja-JP" altLang="en-US" sz="2800" dirty="0"/>
              <a:t>を</a:t>
            </a:r>
            <a:endParaRPr kumimoji="1" lang="en-US" altLang="ja-JP" sz="2800" dirty="0"/>
          </a:p>
          <a:p>
            <a:pPr algn="ctr"/>
            <a:r>
              <a:rPr kumimoji="1" lang="ja-JP" altLang="en-US" sz="3200" b="1" dirty="0">
                <a:solidFill>
                  <a:srgbClr val="FF0000"/>
                </a:solidFill>
              </a:rPr>
              <a:t>モデリング</a:t>
            </a:r>
            <a:r>
              <a:rPr kumimoji="1" lang="ja-JP" altLang="en-US" sz="2800" dirty="0"/>
              <a:t>（数式で表現）する</a:t>
            </a:r>
            <a:endParaRPr kumimoji="1" lang="en" altLang="ja-JP" sz="2800" dirty="0"/>
          </a:p>
        </p:txBody>
      </p:sp>
      <p:sp>
        <p:nvSpPr>
          <p:cNvPr id="14" name="角丸四角形 13">
            <a:extLst>
              <a:ext uri="{FF2B5EF4-FFF2-40B4-BE49-F238E27FC236}">
                <a16:creationId xmlns:a16="http://schemas.microsoft.com/office/drawing/2014/main" id="{7FB27F20-2964-6540-AD5E-85A22CA37506}"/>
              </a:ext>
            </a:extLst>
          </p:cNvPr>
          <p:cNvSpPr/>
          <p:nvPr/>
        </p:nvSpPr>
        <p:spPr>
          <a:xfrm>
            <a:off x="1015271" y="4514190"/>
            <a:ext cx="1734458" cy="793106"/>
          </a:xfrm>
          <a:prstGeom prst="roundRect">
            <a:avLst>
              <a:gd name="adj" fmla="val 6553"/>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42924-1BAB-A648-9151-D2AD6C0F38ED}"/>
              </a:ext>
            </a:extLst>
          </p:cNvPr>
          <p:cNvSpPr txBox="1"/>
          <p:nvPr/>
        </p:nvSpPr>
        <p:spPr>
          <a:xfrm>
            <a:off x="3055476" y="4314742"/>
            <a:ext cx="1363016" cy="707886"/>
          </a:xfrm>
          <a:prstGeom prst="rect">
            <a:avLst/>
          </a:prstGeom>
          <a:noFill/>
        </p:spPr>
        <p:txBody>
          <a:bodyPr wrap="square" rtlCol="0">
            <a:spAutoFit/>
          </a:bodyPr>
          <a:lstStyle/>
          <a:p>
            <a:r>
              <a:rPr kumimoji="1" lang="ja-JP" altLang="en-US" sz="2000" dirty="0"/>
              <a:t>知りたい</a:t>
            </a:r>
            <a:endParaRPr kumimoji="1" lang="en-US" altLang="ja-JP" sz="2000" dirty="0"/>
          </a:p>
          <a:p>
            <a:r>
              <a:rPr kumimoji="1" lang="ja-JP" altLang="en-US" sz="2000" b="1" dirty="0"/>
              <a:t>パラメタ</a:t>
            </a:r>
          </a:p>
        </p:txBody>
      </p:sp>
      <p:sp>
        <p:nvSpPr>
          <p:cNvPr id="16" name="吹き出し: 角を丸めた四角形 9">
            <a:extLst>
              <a:ext uri="{FF2B5EF4-FFF2-40B4-BE49-F238E27FC236}">
                <a16:creationId xmlns:a16="http://schemas.microsoft.com/office/drawing/2014/main" id="{E9ADA924-7939-A24B-917A-C3275AD51F2B}"/>
              </a:ext>
            </a:extLst>
          </p:cNvPr>
          <p:cNvSpPr/>
          <p:nvPr/>
        </p:nvSpPr>
        <p:spPr>
          <a:xfrm>
            <a:off x="3032175" y="4248123"/>
            <a:ext cx="1229920" cy="793106"/>
          </a:xfrm>
          <a:prstGeom prst="wedgeRoundRectCallout">
            <a:avLst>
              <a:gd name="adj1" fmla="val -47227"/>
              <a:gd name="adj2" fmla="val 61175"/>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テキスト, 地図 が含まれている画像&#10;&#10;自動的に生成された説明">
            <a:extLst>
              <a:ext uri="{FF2B5EF4-FFF2-40B4-BE49-F238E27FC236}">
                <a16:creationId xmlns:a16="http://schemas.microsoft.com/office/drawing/2014/main" id="{DEE3C654-CBF0-E84C-9D20-44C54CED5554}"/>
              </a:ext>
            </a:extLst>
          </p:cNvPr>
          <p:cNvPicPr>
            <a:picLocks noChangeAspect="1"/>
          </p:cNvPicPr>
          <p:nvPr/>
        </p:nvPicPr>
        <p:blipFill>
          <a:blip r:embed="rId5"/>
          <a:stretch>
            <a:fillRect/>
          </a:stretch>
        </p:blipFill>
        <p:spPr>
          <a:xfrm>
            <a:off x="3374451" y="2723994"/>
            <a:ext cx="5388408" cy="3848863"/>
          </a:xfrm>
          <a:prstGeom prst="rect">
            <a:avLst/>
          </a:prstGeom>
        </p:spPr>
      </p:pic>
      <p:sp>
        <p:nvSpPr>
          <p:cNvPr id="4" name="日付プレースホルダー 3">
            <a:extLst>
              <a:ext uri="{FF2B5EF4-FFF2-40B4-BE49-F238E27FC236}">
                <a16:creationId xmlns:a16="http://schemas.microsoft.com/office/drawing/2014/main" id="{33AAA091-3694-0742-8B4D-C90C41D2A80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7590AFE-E860-304E-A2FE-B681E524D0C4}"/>
              </a:ext>
            </a:extLst>
          </p:cNvPr>
          <p:cNvSpPr>
            <a:spLocks noGrp="1"/>
          </p:cNvSpPr>
          <p:nvPr>
            <p:ph type="sldNum" sz="quarter" idx="12"/>
          </p:nvPr>
        </p:nvSpPr>
        <p:spPr/>
        <p:txBody>
          <a:bodyPr/>
          <a:lstStyle/>
          <a:p>
            <a:fld id="{96CDBB25-C504-48CE-AD21-66B001DFD4D2}" type="slidenum">
              <a:rPr kumimoji="1" lang="ja-JP" altLang="en-US" smtClean="0"/>
              <a:t>8</a:t>
            </a:fld>
            <a:endParaRPr kumimoji="1" lang="ja-JP" altLang="en-US"/>
          </a:p>
        </p:txBody>
      </p:sp>
    </p:spTree>
    <p:extLst>
      <p:ext uri="{BB962C8B-B14F-4D97-AF65-F5344CB8AC3E}">
        <p14:creationId xmlns:p14="http://schemas.microsoft.com/office/powerpoint/2010/main" val="1407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54DBC-B114-3D4F-A525-56462738884D}"/>
              </a:ext>
            </a:extLst>
          </p:cNvPr>
          <p:cNvSpPr>
            <a:spLocks noGrp="1"/>
          </p:cNvSpPr>
          <p:nvPr>
            <p:ph type="title"/>
          </p:nvPr>
        </p:nvSpPr>
        <p:spPr/>
        <p:txBody>
          <a:bodyPr/>
          <a:lstStyle/>
          <a:p>
            <a:r>
              <a:rPr kumimoji="1" lang="ja-JP" altLang="en-US"/>
              <a:t>因子分析との関連</a:t>
            </a:r>
          </a:p>
        </p:txBody>
      </p:sp>
      <p:sp>
        <p:nvSpPr>
          <p:cNvPr id="3" name="コンテンツ プレースホルダー 2">
            <a:extLst>
              <a:ext uri="{FF2B5EF4-FFF2-40B4-BE49-F238E27FC236}">
                <a16:creationId xmlns:a16="http://schemas.microsoft.com/office/drawing/2014/main" id="{278F5DA8-B43E-5942-B3D8-13343C37A1A7}"/>
              </a:ext>
            </a:extLst>
          </p:cNvPr>
          <p:cNvSpPr>
            <a:spLocks noGrp="1"/>
          </p:cNvSpPr>
          <p:nvPr>
            <p:ph idx="1"/>
          </p:nvPr>
        </p:nvSpPr>
        <p:spPr>
          <a:xfrm>
            <a:off x="628650" y="1272540"/>
            <a:ext cx="7886700" cy="5448936"/>
          </a:xfrm>
        </p:spPr>
        <p:txBody>
          <a:bodyPr>
            <a:normAutofit fontScale="92500" lnSpcReduction="10000"/>
          </a:bodyPr>
          <a:lstStyle/>
          <a:p>
            <a:r>
              <a:rPr kumimoji="1" lang="ja-JP" altLang="en-US"/>
              <a:t>因子分析</a:t>
            </a:r>
            <a:endParaRPr lang="en-US" altLang="ja-JP" dirty="0"/>
          </a:p>
          <a:p>
            <a:pPr lvl="1"/>
            <a:r>
              <a:rPr lang="ja-JP" altLang="en-US"/>
              <a:t>観測変数の相関行列に対して確率モデル考える。</a:t>
            </a:r>
            <a:endParaRPr lang="en-US" altLang="ja-JP" dirty="0"/>
          </a:p>
          <a:p>
            <a:pPr lvl="1"/>
            <a:r>
              <a:rPr lang="ja-JP" altLang="en-US"/>
              <a:t>基本的に潜在変数（因子）のまとまりと因子負荷量（とその周辺）の解釈が中心。</a:t>
            </a:r>
            <a:endParaRPr lang="en-US" altLang="ja-JP" dirty="0"/>
          </a:p>
          <a:p>
            <a:pPr lvl="1"/>
            <a:r>
              <a:rPr lang="ja-JP" altLang="en-US"/>
              <a:t>因子スコアの推定方法は何種類もあり（尺度の不定性），尺度得点の有用な解釈ができない。</a:t>
            </a:r>
            <a:endParaRPr lang="en-US" altLang="ja-JP" dirty="0"/>
          </a:p>
          <a:p>
            <a:endParaRPr lang="en-US" altLang="ja-JP" dirty="0"/>
          </a:p>
          <a:p>
            <a:r>
              <a:rPr kumimoji="1" lang="en-US" altLang="ja-JP" dirty="0"/>
              <a:t>(M)IRT</a:t>
            </a:r>
          </a:p>
          <a:p>
            <a:pPr lvl="1"/>
            <a:r>
              <a:rPr lang="ja-JP" altLang="en-US"/>
              <a:t>受検者の観測変数に対する反応データ（</a:t>
            </a:r>
            <a:r>
              <a:rPr lang="en-US" altLang="ja-JP" dirty="0"/>
              <a:t>0, 1, 2…) </a:t>
            </a:r>
            <a:r>
              <a:rPr lang="ja-JP" altLang="en-US"/>
              <a:t>に対して確率モデルを考える。</a:t>
            </a:r>
            <a:endParaRPr lang="en-US" altLang="ja-JP" dirty="0"/>
          </a:p>
          <a:p>
            <a:pPr lvl="1"/>
            <a:r>
              <a:rPr lang="ja-JP" altLang="en-US"/>
              <a:t>項目（観測変数）のパラメタだけでなく，情報量や（項目）適合度などを使って詳細な分析が可能</a:t>
            </a:r>
            <a:endParaRPr lang="en-US" altLang="ja-JP" dirty="0"/>
          </a:p>
          <a:p>
            <a:pPr lvl="1"/>
            <a:r>
              <a:rPr lang="ja-JP" altLang="en-US"/>
              <a:t>パラメタの事前分布や特定のパラメタの値を固定することで不定性を解消し，さらにそれを利用して等化が実行できる。</a:t>
            </a:r>
            <a:endParaRPr lang="en-US" altLang="ja-JP" dirty="0"/>
          </a:p>
          <a:p>
            <a:pPr lvl="1"/>
            <a:endParaRPr lang="en-US" altLang="ja-JP" dirty="0"/>
          </a:p>
          <a:p>
            <a:r>
              <a:rPr lang="ja-JP" altLang="en-US"/>
              <a:t>ただし，両者は数理モデル上は等価であるとみなされている。</a:t>
            </a:r>
            <a:endParaRPr lang="en-US" altLang="ja-JP" dirty="0"/>
          </a:p>
          <a:p>
            <a:pPr lvl="1"/>
            <a:endParaRPr kumimoji="1" lang="en-US" altLang="ja-JP" dirty="0"/>
          </a:p>
        </p:txBody>
      </p:sp>
      <p:sp>
        <p:nvSpPr>
          <p:cNvPr id="4" name="日付プレースホルダー 3">
            <a:extLst>
              <a:ext uri="{FF2B5EF4-FFF2-40B4-BE49-F238E27FC236}">
                <a16:creationId xmlns:a16="http://schemas.microsoft.com/office/drawing/2014/main" id="{C7D8A125-5EC2-0B48-9337-CD4606556F1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4882C1B-1C64-C743-B3BC-5FF7007679F8}"/>
              </a:ext>
            </a:extLst>
          </p:cNvPr>
          <p:cNvSpPr>
            <a:spLocks noGrp="1"/>
          </p:cNvSpPr>
          <p:nvPr>
            <p:ph type="sldNum" sz="quarter" idx="12"/>
          </p:nvPr>
        </p:nvSpPr>
        <p:spPr/>
        <p:txBody>
          <a:bodyPr/>
          <a:lstStyle/>
          <a:p>
            <a:fld id="{96CDBB25-C504-48CE-AD21-66B001DFD4D2}" type="slidenum">
              <a:rPr kumimoji="1" lang="ja-JP" altLang="en-US" smtClean="0"/>
              <a:t>9</a:t>
            </a:fld>
            <a:endParaRPr kumimoji="1" lang="ja-JP" altLang="en-US"/>
          </a:p>
        </p:txBody>
      </p:sp>
    </p:spTree>
    <p:extLst>
      <p:ext uri="{BB962C8B-B14F-4D97-AF65-F5344CB8AC3E}">
        <p14:creationId xmlns:p14="http://schemas.microsoft.com/office/powerpoint/2010/main" val="4259424138"/>
      </p:ext>
    </p:extLst>
  </p:cSld>
  <p:clrMapOvr>
    <a:masterClrMapping/>
  </p:clrMapOvr>
</p:sld>
</file>

<file path=ppt/theme/theme1.xml><?xml version="1.0" encoding="utf-8"?>
<a:theme xmlns:a="http://schemas.openxmlformats.org/drawingml/2006/main" name="デフォルト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uniformed">
      <a:majorFont>
        <a:latin typeface="Meiryo UI"/>
        <a:ea typeface="メイリオ"/>
        <a:cs typeface=""/>
      </a:majorFont>
      <a:minorFont>
        <a:latin typeface="Meiryo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1626</TotalTime>
  <Words>2900</Words>
  <Application>Microsoft Macintosh PowerPoint</Application>
  <PresentationFormat>画面に合わせる (4:3)</PresentationFormat>
  <Paragraphs>372</Paragraphs>
  <Slides>41</Slides>
  <Notes>11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41</vt:i4>
      </vt:variant>
    </vt:vector>
  </HeadingPairs>
  <TitlesOfParts>
    <vt:vector size="47" baseType="lpstr">
      <vt:lpstr>Meiryo UI</vt:lpstr>
      <vt:lpstr>游ゴシック</vt:lpstr>
      <vt:lpstr>Arial</vt:lpstr>
      <vt:lpstr>Bradley Hand ITC</vt:lpstr>
      <vt:lpstr>Cambria Math</vt:lpstr>
      <vt:lpstr>デフォルトテーマ</vt:lpstr>
      <vt:lpstr>Rによる 多母集団IRT分析</vt:lpstr>
      <vt:lpstr>自己紹介</vt:lpstr>
      <vt:lpstr>満点はいくつ？</vt:lpstr>
      <vt:lpstr>えいごけんてーしけん</vt:lpstr>
      <vt:lpstr>専門家(?)のコメント</vt:lpstr>
      <vt:lpstr>PowerPoint プレゼンテーション</vt:lpstr>
      <vt:lpstr>今日話すこと</vt:lpstr>
      <vt:lpstr>IRTとは</vt:lpstr>
      <vt:lpstr>因子分析との関連</vt:lpstr>
      <vt:lpstr>こんなひとにおすすめ</vt:lpstr>
      <vt:lpstr>心理尺度をつくるとは</vt:lpstr>
      <vt:lpstr>たとえば</vt:lpstr>
      <vt:lpstr>PowerPoint プレゼンテーション</vt:lpstr>
      <vt:lpstr>冒頭のスコアについて</vt:lpstr>
      <vt:lpstr>センシティブな話は置いておいて…</vt:lpstr>
      <vt:lpstr>こんな場所で使われてます</vt:lpstr>
      <vt:lpstr>IRTモデルを使うメリット</vt:lpstr>
      <vt:lpstr>等化・尺度化の例</vt:lpstr>
      <vt:lpstr>CATのイメージ</vt:lpstr>
      <vt:lpstr>1．項目反応理論</vt:lpstr>
      <vt:lpstr>IRTの歴史</vt:lpstr>
      <vt:lpstr>基本的なモデル</vt:lpstr>
      <vt:lpstr>PowerPoint プレゼンテーション</vt:lpstr>
      <vt:lpstr>パラメタの推定</vt:lpstr>
      <vt:lpstr>パラメタ推定のイメージ</vt:lpstr>
      <vt:lpstr>パラメタ推定時の注意点</vt:lpstr>
      <vt:lpstr>テスト特性曲線</vt:lpstr>
      <vt:lpstr>2．IRT分析 by R</vt:lpstr>
      <vt:lpstr>mirtパッケージ</vt:lpstr>
      <vt:lpstr>速習mirt (1)</vt:lpstr>
      <vt:lpstr>Rコード</vt:lpstr>
      <vt:lpstr>推定結果 (1)</vt:lpstr>
      <vt:lpstr>推定結果 (2)</vt:lpstr>
      <vt:lpstr>推定結果 (3)</vt:lpstr>
      <vt:lpstr>多母集団推定とは</vt:lpstr>
      <vt:lpstr>速習mirt (2)</vt:lpstr>
      <vt:lpstr>Rコード</vt:lpstr>
      <vt:lpstr>推定結果 (1)</vt:lpstr>
      <vt:lpstr>応用例</vt:lpstr>
      <vt:lpstr>さいごに</vt:lpstr>
      <vt:lpstr>Direct Marketing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Rによる 多母集団IRT分析</dc:title>
  <dc:creator>澁谷 拓巳</dc:creator>
  <cp:lastModifiedBy>SHIBUYA Takumi</cp:lastModifiedBy>
  <cp:revision>85</cp:revision>
  <dcterms:created xsi:type="dcterms:W3CDTF">2019-04-10T05:02:21Z</dcterms:created>
  <dcterms:modified xsi:type="dcterms:W3CDTF">2019-05-17T15:35:33Z</dcterms:modified>
</cp:coreProperties>
</file>